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24"/>
  </p:notesMasterIdLst>
  <p:sldIdLst>
    <p:sldId id="256" r:id="rId2"/>
    <p:sldId id="258" r:id="rId3"/>
    <p:sldId id="265" r:id="rId4"/>
    <p:sldId id="269" r:id="rId5"/>
    <p:sldId id="338" r:id="rId6"/>
    <p:sldId id="310" r:id="rId7"/>
    <p:sldId id="341" r:id="rId8"/>
    <p:sldId id="339" r:id="rId9"/>
    <p:sldId id="315" r:id="rId10"/>
    <p:sldId id="340" r:id="rId11"/>
    <p:sldId id="343" r:id="rId12"/>
    <p:sldId id="345" r:id="rId13"/>
    <p:sldId id="351" r:id="rId14"/>
    <p:sldId id="352" r:id="rId15"/>
    <p:sldId id="353" r:id="rId16"/>
    <p:sldId id="354" r:id="rId17"/>
    <p:sldId id="356" r:id="rId18"/>
    <p:sldId id="357" r:id="rId19"/>
    <p:sldId id="358" r:id="rId20"/>
    <p:sldId id="359" r:id="rId21"/>
    <p:sldId id="347" r:id="rId22"/>
    <p:sldId id="32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B999575-E8AA-4960-929C-6935181FE589}">
          <p14:sldIdLst>
            <p14:sldId id="256"/>
            <p14:sldId id="258"/>
            <p14:sldId id="265"/>
            <p14:sldId id="269"/>
            <p14:sldId id="338"/>
            <p14:sldId id="310"/>
            <p14:sldId id="341"/>
            <p14:sldId id="339"/>
            <p14:sldId id="315"/>
            <p14:sldId id="340"/>
            <p14:sldId id="343"/>
            <p14:sldId id="345"/>
            <p14:sldId id="351"/>
            <p14:sldId id="352"/>
            <p14:sldId id="353"/>
            <p14:sldId id="354"/>
            <p14:sldId id="356"/>
            <p14:sldId id="357"/>
            <p14:sldId id="358"/>
            <p14:sldId id="359"/>
            <p14:sldId id="347"/>
            <p14:sldId id="325"/>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50000" autoAdjust="0"/>
  </p:normalViewPr>
  <p:slideViewPr>
    <p:cSldViewPr snapToGrid="0" snapToObjects="1">
      <p:cViewPr>
        <p:scale>
          <a:sx n="81" d="100"/>
          <a:sy n="81" d="100"/>
        </p:scale>
        <p:origin x="-270" y="72"/>
      </p:cViewPr>
      <p:guideLst>
        <p:guide orient="horz" pos="2160"/>
        <p:guide pos="3840"/>
      </p:guideLst>
    </p:cSldViewPr>
  </p:slideViewPr>
  <p:outlineViewPr>
    <p:cViewPr>
      <p:scale>
        <a:sx n="33" d="100"/>
        <a:sy n="33" d="100"/>
      </p:scale>
      <p:origin x="0" y="34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A1452-42E1-4478-AE38-6C35974B680B}"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fr-FR"/>
        </a:p>
      </dgm:t>
    </dgm:pt>
    <dgm:pt modelId="{4EDD9B80-D4F9-4B42-B488-5367203A5207}">
      <dgm:prSet phldrT="[Texte]"/>
      <dgm:spPr/>
      <dgm:t>
        <a:bodyPr/>
        <a:lstStyle/>
        <a:p>
          <a:r>
            <a:rPr lang="ar-MA" dirty="0" smtClean="0">
              <a:solidFill>
                <a:schemeClr val="accent1">
                  <a:lumMod val="50000"/>
                </a:schemeClr>
              </a:solidFill>
            </a:rPr>
            <a:t>المهاجرون واللاجئون</a:t>
          </a:r>
          <a:endParaRPr lang="fr-FR" dirty="0">
            <a:solidFill>
              <a:schemeClr val="accent1">
                <a:lumMod val="50000"/>
              </a:schemeClr>
            </a:solidFill>
          </a:endParaRPr>
        </a:p>
      </dgm:t>
    </dgm:pt>
    <dgm:pt modelId="{2072E27A-5CAA-4111-BF0C-7E8CAD204ED6}" type="parTrans" cxnId="{1E4999B5-08DC-405A-A084-1FFBF791FED9}">
      <dgm:prSet/>
      <dgm:spPr/>
      <dgm:t>
        <a:bodyPr/>
        <a:lstStyle/>
        <a:p>
          <a:endParaRPr lang="fr-FR"/>
        </a:p>
      </dgm:t>
    </dgm:pt>
    <dgm:pt modelId="{78715967-10D6-4170-BDB9-27EC0E1404E5}" type="sibTrans" cxnId="{1E4999B5-08DC-405A-A084-1FFBF791FED9}">
      <dgm:prSet/>
      <dgm:spPr/>
      <dgm:t>
        <a:bodyPr/>
        <a:lstStyle/>
        <a:p>
          <a:endParaRPr lang="fr-FR"/>
        </a:p>
      </dgm:t>
    </dgm:pt>
    <dgm:pt modelId="{5AC3930C-D6FD-4DE6-9C81-3D68F85469F6}">
      <dgm:prSet phldrT="[Texte]"/>
      <dgm:spPr/>
      <dgm:t>
        <a:bodyPr/>
        <a:lstStyle/>
        <a:p>
          <a:r>
            <a:rPr lang="ar-MA" dirty="0" smtClean="0"/>
            <a:t>الأشخاص ذوي الاحتياجات الخاصة</a:t>
          </a:r>
          <a:endParaRPr lang="fr-FR" dirty="0"/>
        </a:p>
      </dgm:t>
    </dgm:pt>
    <dgm:pt modelId="{C6CD4830-9C82-4B43-9B4F-DB29C739E0BE}" type="parTrans" cxnId="{1D4FF3B8-73E6-4472-BA6D-02FA5F3B0079}">
      <dgm:prSet/>
      <dgm:spPr/>
      <dgm:t>
        <a:bodyPr/>
        <a:lstStyle/>
        <a:p>
          <a:endParaRPr lang="fr-FR"/>
        </a:p>
      </dgm:t>
    </dgm:pt>
    <dgm:pt modelId="{F1FB938F-82A6-4D1E-A323-F70FE84F32F6}" type="sibTrans" cxnId="{1D4FF3B8-73E6-4472-BA6D-02FA5F3B0079}">
      <dgm:prSet/>
      <dgm:spPr/>
      <dgm:t>
        <a:bodyPr/>
        <a:lstStyle/>
        <a:p>
          <a:endParaRPr lang="fr-FR"/>
        </a:p>
      </dgm:t>
    </dgm:pt>
    <dgm:pt modelId="{D869D372-4B25-43CA-A611-C664E72F53BE}">
      <dgm:prSet phldrT="[Texte]"/>
      <dgm:spPr/>
      <dgm:t>
        <a:bodyPr/>
        <a:lstStyle/>
        <a:p>
          <a:r>
            <a:rPr lang="ar-MA" dirty="0" smtClean="0">
              <a:solidFill>
                <a:schemeClr val="accent1">
                  <a:lumMod val="50000"/>
                </a:schemeClr>
              </a:solidFill>
            </a:rPr>
            <a:t>النساء في وضعية صعبة</a:t>
          </a:r>
          <a:endParaRPr lang="fr-FR" dirty="0"/>
        </a:p>
      </dgm:t>
    </dgm:pt>
    <dgm:pt modelId="{516F2342-CF9E-4D00-A4C9-0D9DB6DDE0EB}" type="parTrans" cxnId="{944B5876-31FB-49EC-A03D-05F48B5C1DAC}">
      <dgm:prSet/>
      <dgm:spPr/>
      <dgm:t>
        <a:bodyPr/>
        <a:lstStyle/>
        <a:p>
          <a:endParaRPr lang="fr-FR"/>
        </a:p>
      </dgm:t>
    </dgm:pt>
    <dgm:pt modelId="{69D76997-BB76-4A7C-9046-76D6C0F08F97}" type="sibTrans" cxnId="{944B5876-31FB-49EC-A03D-05F48B5C1DAC}">
      <dgm:prSet/>
      <dgm:spPr/>
      <dgm:t>
        <a:bodyPr/>
        <a:lstStyle/>
        <a:p>
          <a:endParaRPr lang="fr-FR"/>
        </a:p>
      </dgm:t>
    </dgm:pt>
    <dgm:pt modelId="{BBB55628-1259-4620-8F18-783E97D694A7}" type="pres">
      <dgm:prSet presAssocID="{972A1452-42E1-4478-AE38-6C35974B680B}" presName="Name0" presStyleCnt="0">
        <dgm:presLayoutVars>
          <dgm:chMax/>
          <dgm:chPref/>
          <dgm:dir/>
        </dgm:presLayoutVars>
      </dgm:prSet>
      <dgm:spPr/>
      <dgm:t>
        <a:bodyPr/>
        <a:lstStyle/>
        <a:p>
          <a:endParaRPr lang="fr-FR"/>
        </a:p>
      </dgm:t>
    </dgm:pt>
    <dgm:pt modelId="{86EB6596-C9EB-43D5-A005-41483AC0F970}" type="pres">
      <dgm:prSet presAssocID="{4EDD9B80-D4F9-4B42-B488-5367203A5207}" presName="composite" presStyleCnt="0">
        <dgm:presLayoutVars>
          <dgm:chMax val="1"/>
          <dgm:chPref val="1"/>
        </dgm:presLayoutVars>
      </dgm:prSet>
      <dgm:spPr/>
    </dgm:pt>
    <dgm:pt modelId="{D7C6A9CB-ED5D-4682-BB53-7513B64CDF76}" type="pres">
      <dgm:prSet presAssocID="{4EDD9B80-D4F9-4B42-B488-5367203A5207}" presName="Accent" presStyleLbl="trAlignAcc1" presStyleIdx="0" presStyleCnt="3">
        <dgm:presLayoutVars>
          <dgm:chMax val="0"/>
          <dgm:chPref val="0"/>
        </dgm:presLayoutVars>
      </dgm:prSet>
      <dgm:spPr/>
    </dgm:pt>
    <dgm:pt modelId="{B6B515F7-750B-41C6-837B-E309597C60D6}" type="pres">
      <dgm:prSet presAssocID="{4EDD9B80-D4F9-4B42-B488-5367203A5207}"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t>
        <a:bodyPr/>
        <a:lstStyle/>
        <a:p>
          <a:endParaRPr lang="fr-FR"/>
        </a:p>
      </dgm:t>
    </dgm:pt>
    <dgm:pt modelId="{89EE64C6-8B01-48D0-B0C4-8BF5074BC483}" type="pres">
      <dgm:prSet presAssocID="{4EDD9B80-D4F9-4B42-B488-5367203A5207}" presName="ChildComposite" presStyleCnt="0"/>
      <dgm:spPr/>
    </dgm:pt>
    <dgm:pt modelId="{4152CB08-DBFB-4DE7-A216-175A1D25E66A}" type="pres">
      <dgm:prSet presAssocID="{4EDD9B80-D4F9-4B42-B488-5367203A5207}" presName="Child" presStyleLbl="node1" presStyleIdx="0" presStyleCnt="0">
        <dgm:presLayoutVars>
          <dgm:chMax val="0"/>
          <dgm:chPref val="0"/>
          <dgm:bulletEnabled val="1"/>
        </dgm:presLayoutVars>
      </dgm:prSet>
      <dgm:spPr/>
    </dgm:pt>
    <dgm:pt modelId="{D54221D3-6714-464B-B8DB-97B73921D03A}" type="pres">
      <dgm:prSet presAssocID="{4EDD9B80-D4F9-4B42-B488-5367203A5207}" presName="Parent" presStyleLbl="revTx" presStyleIdx="0" presStyleCnt="3">
        <dgm:presLayoutVars>
          <dgm:chMax val="1"/>
          <dgm:chPref val="0"/>
          <dgm:bulletEnabled val="1"/>
        </dgm:presLayoutVars>
      </dgm:prSet>
      <dgm:spPr/>
      <dgm:t>
        <a:bodyPr/>
        <a:lstStyle/>
        <a:p>
          <a:endParaRPr lang="fr-FR"/>
        </a:p>
      </dgm:t>
    </dgm:pt>
    <dgm:pt modelId="{51015A54-AC3B-4656-8A61-1A7B787D018A}" type="pres">
      <dgm:prSet presAssocID="{78715967-10D6-4170-BDB9-27EC0E1404E5}" presName="sibTrans" presStyleCnt="0"/>
      <dgm:spPr/>
    </dgm:pt>
    <dgm:pt modelId="{4CD3AEB7-F4A5-430B-A22F-BCDC4FB6A528}" type="pres">
      <dgm:prSet presAssocID="{5AC3930C-D6FD-4DE6-9C81-3D68F85469F6}" presName="composite" presStyleCnt="0">
        <dgm:presLayoutVars>
          <dgm:chMax val="1"/>
          <dgm:chPref val="1"/>
        </dgm:presLayoutVars>
      </dgm:prSet>
      <dgm:spPr/>
    </dgm:pt>
    <dgm:pt modelId="{489FE260-2939-4AD0-9C11-4369BFB9B3B1}" type="pres">
      <dgm:prSet presAssocID="{5AC3930C-D6FD-4DE6-9C81-3D68F85469F6}" presName="Accent" presStyleLbl="trAlignAcc1" presStyleIdx="1" presStyleCnt="3">
        <dgm:presLayoutVars>
          <dgm:chMax val="0"/>
          <dgm:chPref val="0"/>
        </dgm:presLayoutVars>
      </dgm:prSet>
      <dgm:spPr/>
    </dgm:pt>
    <dgm:pt modelId="{3AE53BE8-70C3-4CDA-828C-CE635FFDDC06}" type="pres">
      <dgm:prSet presAssocID="{5AC3930C-D6FD-4DE6-9C81-3D68F85469F6}" presName="Image" presStyleLbl="alignImgPlace1" presStyleIdx="1" presStyleCnt="3" custLinFactNeighborX="2516" custLinFactNeighborY="3948">
        <dgm:presLayoutVars>
          <dgm:chMax val="0"/>
          <dgm:chPref val="0"/>
        </dgm:presLayoutVars>
      </dgm:prSet>
      <dgm:spPr>
        <a:blipFill rotWithShape="1">
          <a:blip xmlns:r="http://schemas.openxmlformats.org/officeDocument/2006/relationships" r:embed="rId2"/>
          <a:stretch>
            <a:fillRect/>
          </a:stretch>
        </a:blipFill>
      </dgm:spPr>
      <dgm:t>
        <a:bodyPr/>
        <a:lstStyle/>
        <a:p>
          <a:endParaRPr lang="fr-FR"/>
        </a:p>
      </dgm:t>
    </dgm:pt>
    <dgm:pt modelId="{0A18895A-98C3-46D5-8FB6-63F83F07BA43}" type="pres">
      <dgm:prSet presAssocID="{5AC3930C-D6FD-4DE6-9C81-3D68F85469F6}" presName="ChildComposite" presStyleCnt="0"/>
      <dgm:spPr/>
    </dgm:pt>
    <dgm:pt modelId="{8E3A5A65-440A-43B7-AEA5-3D10E0A299B1}" type="pres">
      <dgm:prSet presAssocID="{5AC3930C-D6FD-4DE6-9C81-3D68F85469F6}" presName="Child" presStyleLbl="node1" presStyleIdx="0" presStyleCnt="0">
        <dgm:presLayoutVars>
          <dgm:chMax val="0"/>
          <dgm:chPref val="0"/>
          <dgm:bulletEnabled val="1"/>
        </dgm:presLayoutVars>
      </dgm:prSet>
      <dgm:spPr/>
    </dgm:pt>
    <dgm:pt modelId="{783C4D5F-2674-4486-8F4C-892CCA034EFB}" type="pres">
      <dgm:prSet presAssocID="{5AC3930C-D6FD-4DE6-9C81-3D68F85469F6}" presName="Parent" presStyleLbl="revTx" presStyleIdx="1" presStyleCnt="3">
        <dgm:presLayoutVars>
          <dgm:chMax val="1"/>
          <dgm:chPref val="0"/>
          <dgm:bulletEnabled val="1"/>
        </dgm:presLayoutVars>
      </dgm:prSet>
      <dgm:spPr/>
      <dgm:t>
        <a:bodyPr/>
        <a:lstStyle/>
        <a:p>
          <a:endParaRPr lang="fr-FR"/>
        </a:p>
      </dgm:t>
    </dgm:pt>
    <dgm:pt modelId="{2675B403-3A3F-4002-99EB-2C6280A8C3EE}" type="pres">
      <dgm:prSet presAssocID="{F1FB938F-82A6-4D1E-A323-F70FE84F32F6}" presName="sibTrans" presStyleCnt="0"/>
      <dgm:spPr/>
    </dgm:pt>
    <dgm:pt modelId="{EFB34390-A48F-44BD-85E8-2C703EE0ECC8}" type="pres">
      <dgm:prSet presAssocID="{D869D372-4B25-43CA-A611-C664E72F53BE}" presName="composite" presStyleCnt="0">
        <dgm:presLayoutVars>
          <dgm:chMax val="1"/>
          <dgm:chPref val="1"/>
        </dgm:presLayoutVars>
      </dgm:prSet>
      <dgm:spPr/>
    </dgm:pt>
    <dgm:pt modelId="{12AFE9A7-FD5D-410A-8B88-69516B622B54}" type="pres">
      <dgm:prSet presAssocID="{D869D372-4B25-43CA-A611-C664E72F53BE}" presName="Accent" presStyleLbl="trAlignAcc1" presStyleIdx="2" presStyleCnt="3">
        <dgm:presLayoutVars>
          <dgm:chMax val="0"/>
          <dgm:chPref val="0"/>
        </dgm:presLayoutVars>
      </dgm:prSet>
      <dgm:spPr/>
    </dgm:pt>
    <dgm:pt modelId="{0318062B-FBF0-42F8-988E-93FBE0E13600}" type="pres">
      <dgm:prSet presAssocID="{D869D372-4B25-43CA-A611-C664E72F53BE}"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t>
        <a:bodyPr/>
        <a:lstStyle/>
        <a:p>
          <a:endParaRPr lang="fr-FR"/>
        </a:p>
      </dgm:t>
    </dgm:pt>
    <dgm:pt modelId="{CF3191E3-BE47-4F8B-8731-BBBDB9304B66}" type="pres">
      <dgm:prSet presAssocID="{D869D372-4B25-43CA-A611-C664E72F53BE}" presName="ChildComposite" presStyleCnt="0"/>
      <dgm:spPr/>
    </dgm:pt>
    <dgm:pt modelId="{C328579A-0BB2-4385-8838-3F4DCC184E65}" type="pres">
      <dgm:prSet presAssocID="{D869D372-4B25-43CA-A611-C664E72F53BE}" presName="Child" presStyleLbl="node1" presStyleIdx="0" presStyleCnt="0">
        <dgm:presLayoutVars>
          <dgm:chMax val="0"/>
          <dgm:chPref val="0"/>
          <dgm:bulletEnabled val="1"/>
        </dgm:presLayoutVars>
      </dgm:prSet>
      <dgm:spPr/>
    </dgm:pt>
    <dgm:pt modelId="{2310BF35-FAF8-4582-9F89-2A646C347BF9}" type="pres">
      <dgm:prSet presAssocID="{D869D372-4B25-43CA-A611-C664E72F53BE}" presName="Parent" presStyleLbl="revTx" presStyleIdx="2" presStyleCnt="3">
        <dgm:presLayoutVars>
          <dgm:chMax val="1"/>
          <dgm:chPref val="0"/>
          <dgm:bulletEnabled val="1"/>
        </dgm:presLayoutVars>
      </dgm:prSet>
      <dgm:spPr/>
      <dgm:t>
        <a:bodyPr/>
        <a:lstStyle/>
        <a:p>
          <a:endParaRPr lang="fr-FR"/>
        </a:p>
      </dgm:t>
    </dgm:pt>
  </dgm:ptLst>
  <dgm:cxnLst>
    <dgm:cxn modelId="{944B5876-31FB-49EC-A03D-05F48B5C1DAC}" srcId="{972A1452-42E1-4478-AE38-6C35974B680B}" destId="{D869D372-4B25-43CA-A611-C664E72F53BE}" srcOrd="2" destOrd="0" parTransId="{516F2342-CF9E-4D00-A4C9-0D9DB6DDE0EB}" sibTransId="{69D76997-BB76-4A7C-9046-76D6C0F08F97}"/>
    <dgm:cxn modelId="{1E4999B5-08DC-405A-A084-1FFBF791FED9}" srcId="{972A1452-42E1-4478-AE38-6C35974B680B}" destId="{4EDD9B80-D4F9-4B42-B488-5367203A5207}" srcOrd="0" destOrd="0" parTransId="{2072E27A-5CAA-4111-BF0C-7E8CAD204ED6}" sibTransId="{78715967-10D6-4170-BDB9-27EC0E1404E5}"/>
    <dgm:cxn modelId="{880F7140-A84B-4EE4-8644-A43DE2B94B80}" type="presOf" srcId="{5AC3930C-D6FD-4DE6-9C81-3D68F85469F6}" destId="{783C4D5F-2674-4486-8F4C-892CCA034EFB}" srcOrd="0" destOrd="0" presId="urn:microsoft.com/office/officeart/2008/layout/CaptionedPictures"/>
    <dgm:cxn modelId="{37C63B08-EEC0-4B4C-A7EF-C1DB6556D60F}" type="presOf" srcId="{D869D372-4B25-43CA-A611-C664E72F53BE}" destId="{2310BF35-FAF8-4582-9F89-2A646C347BF9}" srcOrd="0" destOrd="0" presId="urn:microsoft.com/office/officeart/2008/layout/CaptionedPictures"/>
    <dgm:cxn modelId="{59A7BB13-5F9E-4712-B765-FE8DDE1938A4}" type="presOf" srcId="{972A1452-42E1-4478-AE38-6C35974B680B}" destId="{BBB55628-1259-4620-8F18-783E97D694A7}" srcOrd="0" destOrd="0" presId="urn:microsoft.com/office/officeart/2008/layout/CaptionedPictures"/>
    <dgm:cxn modelId="{A84DCD6A-72DC-4D53-97FD-AE2FB9729230}" type="presOf" srcId="{4EDD9B80-D4F9-4B42-B488-5367203A5207}" destId="{D54221D3-6714-464B-B8DB-97B73921D03A}" srcOrd="0" destOrd="0" presId="urn:microsoft.com/office/officeart/2008/layout/CaptionedPictures"/>
    <dgm:cxn modelId="{1D4FF3B8-73E6-4472-BA6D-02FA5F3B0079}" srcId="{972A1452-42E1-4478-AE38-6C35974B680B}" destId="{5AC3930C-D6FD-4DE6-9C81-3D68F85469F6}" srcOrd="1" destOrd="0" parTransId="{C6CD4830-9C82-4B43-9B4F-DB29C739E0BE}" sibTransId="{F1FB938F-82A6-4D1E-A323-F70FE84F32F6}"/>
    <dgm:cxn modelId="{B4DF67C4-D2DE-4CDB-BB7A-CF30BCF0F981}" type="presParOf" srcId="{BBB55628-1259-4620-8F18-783E97D694A7}" destId="{86EB6596-C9EB-43D5-A005-41483AC0F970}" srcOrd="0" destOrd="0" presId="urn:microsoft.com/office/officeart/2008/layout/CaptionedPictures"/>
    <dgm:cxn modelId="{B0A5D466-1E0D-4FD3-AC71-CBE5D85D982A}" type="presParOf" srcId="{86EB6596-C9EB-43D5-A005-41483AC0F970}" destId="{D7C6A9CB-ED5D-4682-BB53-7513B64CDF76}" srcOrd="0" destOrd="0" presId="urn:microsoft.com/office/officeart/2008/layout/CaptionedPictures"/>
    <dgm:cxn modelId="{0F390DE4-B98D-4C60-B2DE-3D072A009C91}" type="presParOf" srcId="{86EB6596-C9EB-43D5-A005-41483AC0F970}" destId="{B6B515F7-750B-41C6-837B-E309597C60D6}" srcOrd="1" destOrd="0" presId="urn:microsoft.com/office/officeart/2008/layout/CaptionedPictures"/>
    <dgm:cxn modelId="{3ACA997D-CDD5-45A2-B4BD-F73E7E749291}" type="presParOf" srcId="{86EB6596-C9EB-43D5-A005-41483AC0F970}" destId="{89EE64C6-8B01-48D0-B0C4-8BF5074BC483}" srcOrd="2" destOrd="0" presId="urn:microsoft.com/office/officeart/2008/layout/CaptionedPictures"/>
    <dgm:cxn modelId="{F6C05C85-D9D7-4642-AAD1-2196FD152BD8}" type="presParOf" srcId="{89EE64C6-8B01-48D0-B0C4-8BF5074BC483}" destId="{4152CB08-DBFB-4DE7-A216-175A1D25E66A}" srcOrd="0" destOrd="0" presId="urn:microsoft.com/office/officeart/2008/layout/CaptionedPictures"/>
    <dgm:cxn modelId="{DDB0863A-CEC0-40EB-AC2C-CA84321AF142}" type="presParOf" srcId="{89EE64C6-8B01-48D0-B0C4-8BF5074BC483}" destId="{D54221D3-6714-464B-B8DB-97B73921D03A}" srcOrd="1" destOrd="0" presId="urn:microsoft.com/office/officeart/2008/layout/CaptionedPictures"/>
    <dgm:cxn modelId="{9B3B105D-AD55-4913-AEAE-18C3222ACBDA}" type="presParOf" srcId="{BBB55628-1259-4620-8F18-783E97D694A7}" destId="{51015A54-AC3B-4656-8A61-1A7B787D018A}" srcOrd="1" destOrd="0" presId="urn:microsoft.com/office/officeart/2008/layout/CaptionedPictures"/>
    <dgm:cxn modelId="{8CB52366-3A2E-463D-9C67-ABB97F7127D7}" type="presParOf" srcId="{BBB55628-1259-4620-8F18-783E97D694A7}" destId="{4CD3AEB7-F4A5-430B-A22F-BCDC4FB6A528}" srcOrd="2" destOrd="0" presId="urn:microsoft.com/office/officeart/2008/layout/CaptionedPictures"/>
    <dgm:cxn modelId="{87345782-C113-479D-8385-E67FB49D90C2}" type="presParOf" srcId="{4CD3AEB7-F4A5-430B-A22F-BCDC4FB6A528}" destId="{489FE260-2939-4AD0-9C11-4369BFB9B3B1}" srcOrd="0" destOrd="0" presId="urn:microsoft.com/office/officeart/2008/layout/CaptionedPictures"/>
    <dgm:cxn modelId="{2B7C7CDD-2A32-4751-872B-2A5AF4F853AF}" type="presParOf" srcId="{4CD3AEB7-F4A5-430B-A22F-BCDC4FB6A528}" destId="{3AE53BE8-70C3-4CDA-828C-CE635FFDDC06}" srcOrd="1" destOrd="0" presId="urn:microsoft.com/office/officeart/2008/layout/CaptionedPictures"/>
    <dgm:cxn modelId="{559DC46B-FEC1-4651-BF37-0E106EB7A214}" type="presParOf" srcId="{4CD3AEB7-F4A5-430B-A22F-BCDC4FB6A528}" destId="{0A18895A-98C3-46D5-8FB6-63F83F07BA43}" srcOrd="2" destOrd="0" presId="urn:microsoft.com/office/officeart/2008/layout/CaptionedPictures"/>
    <dgm:cxn modelId="{97ABF953-29B4-4AF7-A1BC-873F39BB6FE7}" type="presParOf" srcId="{0A18895A-98C3-46D5-8FB6-63F83F07BA43}" destId="{8E3A5A65-440A-43B7-AEA5-3D10E0A299B1}" srcOrd="0" destOrd="0" presId="urn:microsoft.com/office/officeart/2008/layout/CaptionedPictures"/>
    <dgm:cxn modelId="{FB1A8626-DD0D-47A9-88BE-05DB7946103C}" type="presParOf" srcId="{0A18895A-98C3-46D5-8FB6-63F83F07BA43}" destId="{783C4D5F-2674-4486-8F4C-892CCA034EFB}" srcOrd="1" destOrd="0" presId="urn:microsoft.com/office/officeart/2008/layout/CaptionedPictures"/>
    <dgm:cxn modelId="{6B82A337-84B3-4CCB-B841-E529F48685E0}" type="presParOf" srcId="{BBB55628-1259-4620-8F18-783E97D694A7}" destId="{2675B403-3A3F-4002-99EB-2C6280A8C3EE}" srcOrd="3" destOrd="0" presId="urn:microsoft.com/office/officeart/2008/layout/CaptionedPictures"/>
    <dgm:cxn modelId="{68B9DB1B-FDA3-435B-9CAD-8FC418D9C598}" type="presParOf" srcId="{BBB55628-1259-4620-8F18-783E97D694A7}" destId="{EFB34390-A48F-44BD-85E8-2C703EE0ECC8}" srcOrd="4" destOrd="0" presId="urn:microsoft.com/office/officeart/2008/layout/CaptionedPictures"/>
    <dgm:cxn modelId="{C7639304-9C42-4356-990D-61967ACE8043}" type="presParOf" srcId="{EFB34390-A48F-44BD-85E8-2C703EE0ECC8}" destId="{12AFE9A7-FD5D-410A-8B88-69516B622B54}" srcOrd="0" destOrd="0" presId="urn:microsoft.com/office/officeart/2008/layout/CaptionedPictures"/>
    <dgm:cxn modelId="{B9CBB63F-7FAD-4E83-807C-574E5D0C6D55}" type="presParOf" srcId="{EFB34390-A48F-44BD-85E8-2C703EE0ECC8}" destId="{0318062B-FBF0-42F8-988E-93FBE0E13600}" srcOrd="1" destOrd="0" presId="urn:microsoft.com/office/officeart/2008/layout/CaptionedPictures"/>
    <dgm:cxn modelId="{A2A9FF56-C7A8-4FBA-B965-39D445D434A9}" type="presParOf" srcId="{EFB34390-A48F-44BD-85E8-2C703EE0ECC8}" destId="{CF3191E3-BE47-4F8B-8731-BBBDB9304B66}" srcOrd="2" destOrd="0" presId="urn:microsoft.com/office/officeart/2008/layout/CaptionedPictures"/>
    <dgm:cxn modelId="{8543B511-50F6-4407-9B1E-37001432FEDC}" type="presParOf" srcId="{CF3191E3-BE47-4F8B-8731-BBBDB9304B66}" destId="{C328579A-0BB2-4385-8838-3F4DCC184E65}" srcOrd="0" destOrd="0" presId="urn:microsoft.com/office/officeart/2008/layout/CaptionedPictures"/>
    <dgm:cxn modelId="{FC93C296-1DA3-44EF-9AEF-EC7FA1A1DFFB}" type="presParOf" srcId="{CF3191E3-BE47-4F8B-8731-BBBDB9304B66}" destId="{2310BF35-FAF8-4582-9F89-2A646C347BF9}"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765F5-1F39-405E-8ECA-4E2561A4A9E1}"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fr-FR"/>
        </a:p>
      </dgm:t>
    </dgm:pt>
    <dgm:pt modelId="{5AF54936-B51B-429D-AA91-A483BA8EA4DA}">
      <dgm:prSet phldrT="[Texte]" custT="1"/>
      <dgm:spPr/>
      <dgm:t>
        <a:bodyPr/>
        <a:lstStyle/>
        <a:p>
          <a:r>
            <a:rPr lang="ar-MA" sz="1800" b="1" spc="-100" smtClean="0">
              <a:latin typeface="+mj-lt"/>
              <a:ea typeface="+mj-ea"/>
              <a:cs typeface="+mj-cs"/>
            </a:rPr>
            <a:t>التدبير رقم 1</a:t>
          </a:r>
          <a:endParaRPr lang="fr-FR" sz="1800" dirty="0"/>
        </a:p>
      </dgm:t>
    </dgm:pt>
    <dgm:pt modelId="{58F94318-5F59-491A-9EFE-D3779770924B}" type="parTrans" cxnId="{009B927E-3521-4F47-B6EC-51203B65FF57}">
      <dgm:prSet/>
      <dgm:spPr/>
      <dgm:t>
        <a:bodyPr/>
        <a:lstStyle/>
        <a:p>
          <a:endParaRPr lang="fr-FR" sz="1050"/>
        </a:p>
      </dgm:t>
    </dgm:pt>
    <dgm:pt modelId="{FA8EF9F8-E19E-402B-B532-05D5A8B1F503}" type="sibTrans" cxnId="{009B927E-3521-4F47-B6EC-51203B65FF57}">
      <dgm:prSet/>
      <dgm:spPr/>
      <dgm:t>
        <a:bodyPr/>
        <a:lstStyle/>
        <a:p>
          <a:endParaRPr lang="fr-FR" sz="1050"/>
        </a:p>
      </dgm:t>
    </dgm:pt>
    <dgm:pt modelId="{FA61098A-271A-470A-A7AA-916F91DDC287}">
      <dgm:prSet phldrT="[Texte]" custT="1"/>
      <dgm:spPr/>
      <dgm:t>
        <a:bodyPr/>
        <a:lstStyle/>
        <a:p>
          <a:pPr algn="r"/>
          <a:r>
            <a:rPr lang="ar-MA" sz="1200" b="1" dirty="0" smtClean="0"/>
            <a:t>تطوير قدرات </a:t>
          </a:r>
          <a:r>
            <a:rPr lang="ar-MA" sz="1200" dirty="0" smtClean="0"/>
            <a:t>الهيئات المنتخبة والممثلين التنفيذيين حول النوع الاجتماعي والاندماج الاجتماعي ، حقوق الإنسان والمهاجرين، الآليات القانونية والمؤسسية الوطنية والدولية من طرف مختصين وطنيين ودوليين وكدا عبر تبادل الخبرات مع هيئات فاعلة في نفس المجال </a:t>
          </a:r>
          <a:endParaRPr lang="fr-FR" sz="1200" dirty="0"/>
        </a:p>
      </dgm:t>
    </dgm:pt>
    <dgm:pt modelId="{3B287CDF-C6D6-49DF-824C-9B8AF9250CFB}" type="parTrans" cxnId="{44E151DD-3595-463E-BC23-E8CC46E71CF6}">
      <dgm:prSet/>
      <dgm:spPr/>
      <dgm:t>
        <a:bodyPr/>
        <a:lstStyle/>
        <a:p>
          <a:endParaRPr lang="fr-FR" sz="1050"/>
        </a:p>
      </dgm:t>
    </dgm:pt>
    <dgm:pt modelId="{1257FD1E-E786-4264-966D-8A4379C3E339}" type="sibTrans" cxnId="{44E151DD-3595-463E-BC23-E8CC46E71CF6}">
      <dgm:prSet/>
      <dgm:spPr/>
      <dgm:t>
        <a:bodyPr/>
        <a:lstStyle/>
        <a:p>
          <a:endParaRPr lang="fr-FR" sz="1050"/>
        </a:p>
      </dgm:t>
    </dgm:pt>
    <dgm:pt modelId="{45E314E4-7E13-4F04-BCC6-78F7CF5BB9AD}">
      <dgm:prSet custT="1"/>
      <dgm:spPr/>
      <dgm:t>
        <a:bodyPr/>
        <a:lstStyle/>
        <a:p>
          <a:r>
            <a:rPr lang="ar-MA" sz="1800" b="1" spc="-100" smtClean="0">
              <a:latin typeface="+mj-lt"/>
              <a:ea typeface="+mj-ea"/>
              <a:cs typeface="+mj-cs"/>
            </a:rPr>
            <a:t>التدبير رقم 2</a:t>
          </a:r>
          <a:endParaRPr lang="fr-FR" sz="1800" dirty="0"/>
        </a:p>
      </dgm:t>
    </dgm:pt>
    <dgm:pt modelId="{770519B8-3FD8-4DB1-ACCA-F9D0DE3D81D4}" type="parTrans" cxnId="{01811C27-3BEB-4F6A-9180-E9453689CC1F}">
      <dgm:prSet/>
      <dgm:spPr/>
      <dgm:t>
        <a:bodyPr/>
        <a:lstStyle/>
        <a:p>
          <a:endParaRPr lang="fr-FR" sz="1050"/>
        </a:p>
      </dgm:t>
    </dgm:pt>
    <dgm:pt modelId="{81468EEA-AB1E-48BA-918B-9A4D4384AADB}" type="sibTrans" cxnId="{01811C27-3BEB-4F6A-9180-E9453689CC1F}">
      <dgm:prSet/>
      <dgm:spPr/>
      <dgm:t>
        <a:bodyPr/>
        <a:lstStyle/>
        <a:p>
          <a:endParaRPr lang="fr-FR" sz="1050"/>
        </a:p>
      </dgm:t>
    </dgm:pt>
    <dgm:pt modelId="{247F874E-D19E-4E11-909F-62EF26CC02D9}">
      <dgm:prSet custT="1"/>
      <dgm:spPr/>
      <dgm:t>
        <a:bodyPr/>
        <a:lstStyle/>
        <a:p>
          <a:r>
            <a:rPr lang="ar-MA" sz="1800" b="1" spc="-100" smtClean="0">
              <a:latin typeface="+mj-lt"/>
              <a:ea typeface="+mj-ea"/>
              <a:cs typeface="+mj-cs"/>
            </a:rPr>
            <a:t>التدبير رقم 3</a:t>
          </a:r>
          <a:endParaRPr lang="fr-FR" sz="1800" dirty="0"/>
        </a:p>
      </dgm:t>
    </dgm:pt>
    <dgm:pt modelId="{8C2F39AD-1D51-4C66-B478-DC27B3F6A9DD}" type="parTrans" cxnId="{C175E568-0FF4-4F54-8A28-7FFA0F5028D8}">
      <dgm:prSet/>
      <dgm:spPr/>
      <dgm:t>
        <a:bodyPr/>
        <a:lstStyle/>
        <a:p>
          <a:endParaRPr lang="fr-FR" sz="1050"/>
        </a:p>
      </dgm:t>
    </dgm:pt>
    <dgm:pt modelId="{AA8B8B46-B7C3-41C7-BC2F-C9C8E475DA58}" type="sibTrans" cxnId="{C175E568-0FF4-4F54-8A28-7FFA0F5028D8}">
      <dgm:prSet/>
      <dgm:spPr/>
      <dgm:t>
        <a:bodyPr/>
        <a:lstStyle/>
        <a:p>
          <a:endParaRPr lang="fr-FR" sz="1050"/>
        </a:p>
      </dgm:t>
    </dgm:pt>
    <dgm:pt modelId="{06A04E26-4BF4-42B3-AE71-4144E9FDA4DF}">
      <dgm:prSet custT="1"/>
      <dgm:spPr/>
      <dgm:t>
        <a:bodyPr/>
        <a:lstStyle/>
        <a:p>
          <a:pPr algn="r"/>
          <a:r>
            <a:rPr lang="ar-MA" sz="1200" dirty="0" smtClean="0"/>
            <a:t>إنشاء </a:t>
          </a:r>
          <a:r>
            <a:rPr lang="ar-MA" sz="1200" b="1" dirty="0" smtClean="0"/>
            <a:t>لجنة مشتركة بين الهيئة المنتخبة و الهيئات التنفيذية </a:t>
          </a:r>
          <a:r>
            <a:rPr lang="ar-MA" sz="1200" dirty="0" smtClean="0"/>
            <a:t>لمراقبة السياسات الوطنية والتنسيق مع الشركاء والحوار مع المجتمع المدني في مجالات التدخل الثلاثة</a:t>
          </a:r>
          <a:endParaRPr lang="fr-FR" sz="1200" dirty="0"/>
        </a:p>
      </dgm:t>
    </dgm:pt>
    <dgm:pt modelId="{0A17023B-E335-4658-84C6-30D07C33E7C7}" type="parTrans" cxnId="{00060248-D2CA-474E-9035-0029BCD2CCB8}">
      <dgm:prSet/>
      <dgm:spPr/>
      <dgm:t>
        <a:bodyPr/>
        <a:lstStyle/>
        <a:p>
          <a:endParaRPr lang="fr-FR" sz="1050"/>
        </a:p>
      </dgm:t>
    </dgm:pt>
    <dgm:pt modelId="{7280189F-75A2-4741-A4B3-4B2009EAE839}" type="sibTrans" cxnId="{00060248-D2CA-474E-9035-0029BCD2CCB8}">
      <dgm:prSet/>
      <dgm:spPr/>
      <dgm:t>
        <a:bodyPr/>
        <a:lstStyle/>
        <a:p>
          <a:endParaRPr lang="fr-FR" sz="1050"/>
        </a:p>
      </dgm:t>
    </dgm:pt>
    <dgm:pt modelId="{029AA4A3-B2FB-4686-B358-D4C4F20A1F82}">
      <dgm:prSet custT="1"/>
      <dgm:spPr/>
      <dgm:t>
        <a:bodyPr/>
        <a:lstStyle/>
        <a:p>
          <a:pPr algn="r"/>
          <a:r>
            <a:rPr lang="ar-MA" sz="1200" dirty="0" smtClean="0"/>
            <a:t>إنشاء </a:t>
          </a:r>
          <a:r>
            <a:rPr lang="ar-MA" sz="1200" b="1" dirty="0" smtClean="0"/>
            <a:t>مرصد إقليمي للمراقبة والابتكار الاجتماعي </a:t>
          </a:r>
          <a:r>
            <a:rPr lang="ar-MA" sz="1200" dirty="0" smtClean="0"/>
            <a:t>الذي سيهتم بتطوير جميع الدراسات والبيانات والدراسات الاستقصائية المتعلقة بالفئات  الاجتماعية المهمشة على المستوى الجهوي</a:t>
          </a:r>
          <a:endParaRPr lang="fr-FR" sz="1200" dirty="0"/>
        </a:p>
      </dgm:t>
    </dgm:pt>
    <dgm:pt modelId="{2FB487E3-CAD0-4CB8-BE22-3197C419D6DE}" type="parTrans" cxnId="{7C237B2E-022D-4242-BAC7-B610A1D5D4FE}">
      <dgm:prSet/>
      <dgm:spPr/>
      <dgm:t>
        <a:bodyPr/>
        <a:lstStyle/>
        <a:p>
          <a:endParaRPr lang="fr-FR" sz="1050"/>
        </a:p>
      </dgm:t>
    </dgm:pt>
    <dgm:pt modelId="{F4799096-712D-4DD8-ACCA-FDF0F28DD978}" type="sibTrans" cxnId="{7C237B2E-022D-4242-BAC7-B610A1D5D4FE}">
      <dgm:prSet/>
      <dgm:spPr/>
      <dgm:t>
        <a:bodyPr/>
        <a:lstStyle/>
        <a:p>
          <a:endParaRPr lang="fr-FR" sz="1050"/>
        </a:p>
      </dgm:t>
    </dgm:pt>
    <dgm:pt modelId="{101ABCFA-9E5D-4EA4-863C-C9E6CD8801CC}" type="pres">
      <dgm:prSet presAssocID="{DE2765F5-1F39-405E-8ECA-4E2561A4A9E1}" presName="Name0" presStyleCnt="0">
        <dgm:presLayoutVars>
          <dgm:dir/>
          <dgm:animLvl val="lvl"/>
          <dgm:resizeHandles val="exact"/>
        </dgm:presLayoutVars>
      </dgm:prSet>
      <dgm:spPr/>
      <dgm:t>
        <a:bodyPr/>
        <a:lstStyle/>
        <a:p>
          <a:endParaRPr lang="fr-FR"/>
        </a:p>
      </dgm:t>
    </dgm:pt>
    <dgm:pt modelId="{36F9AADB-B326-478A-A0E7-4338E35712F1}" type="pres">
      <dgm:prSet presAssocID="{247F874E-D19E-4E11-909F-62EF26CC02D9}" presName="composite" presStyleCnt="0"/>
      <dgm:spPr/>
    </dgm:pt>
    <dgm:pt modelId="{F24205FE-2A3D-4CEB-9CEB-0B2D811F1E3A}" type="pres">
      <dgm:prSet presAssocID="{247F874E-D19E-4E11-909F-62EF26CC02D9}" presName="parTx" presStyleLbl="alignNode1" presStyleIdx="0" presStyleCnt="3" custScaleY="68182">
        <dgm:presLayoutVars>
          <dgm:chMax val="0"/>
          <dgm:chPref val="0"/>
          <dgm:bulletEnabled val="1"/>
        </dgm:presLayoutVars>
      </dgm:prSet>
      <dgm:spPr/>
      <dgm:t>
        <a:bodyPr/>
        <a:lstStyle/>
        <a:p>
          <a:endParaRPr lang="fr-FR"/>
        </a:p>
      </dgm:t>
    </dgm:pt>
    <dgm:pt modelId="{1365B462-E79E-433A-9CED-9E1560D46C30}" type="pres">
      <dgm:prSet presAssocID="{247F874E-D19E-4E11-909F-62EF26CC02D9}" presName="desTx" presStyleLbl="alignAccFollowNode1" presStyleIdx="0" presStyleCnt="3">
        <dgm:presLayoutVars>
          <dgm:bulletEnabled val="1"/>
        </dgm:presLayoutVars>
      </dgm:prSet>
      <dgm:spPr/>
      <dgm:t>
        <a:bodyPr/>
        <a:lstStyle/>
        <a:p>
          <a:endParaRPr lang="fr-FR"/>
        </a:p>
      </dgm:t>
    </dgm:pt>
    <dgm:pt modelId="{249C1E52-9E0F-4480-B3C9-F172AF596815}" type="pres">
      <dgm:prSet presAssocID="{AA8B8B46-B7C3-41C7-BC2F-C9C8E475DA58}" presName="space" presStyleCnt="0"/>
      <dgm:spPr/>
    </dgm:pt>
    <dgm:pt modelId="{E7866C66-7165-4ECC-99FE-D7BFE1C6B021}" type="pres">
      <dgm:prSet presAssocID="{45E314E4-7E13-4F04-BCC6-78F7CF5BB9AD}" presName="composite" presStyleCnt="0"/>
      <dgm:spPr/>
    </dgm:pt>
    <dgm:pt modelId="{5BAEF208-47C0-4C74-8DB1-B86539B1B17E}" type="pres">
      <dgm:prSet presAssocID="{45E314E4-7E13-4F04-BCC6-78F7CF5BB9AD}" presName="parTx" presStyleLbl="alignNode1" presStyleIdx="1" presStyleCnt="3" custScaleY="68182">
        <dgm:presLayoutVars>
          <dgm:chMax val="0"/>
          <dgm:chPref val="0"/>
          <dgm:bulletEnabled val="1"/>
        </dgm:presLayoutVars>
      </dgm:prSet>
      <dgm:spPr/>
      <dgm:t>
        <a:bodyPr/>
        <a:lstStyle/>
        <a:p>
          <a:endParaRPr lang="fr-FR"/>
        </a:p>
      </dgm:t>
    </dgm:pt>
    <dgm:pt modelId="{A37BE77A-65E3-497E-8B2B-83668FADFFD8}" type="pres">
      <dgm:prSet presAssocID="{45E314E4-7E13-4F04-BCC6-78F7CF5BB9AD}" presName="desTx" presStyleLbl="alignAccFollowNode1" presStyleIdx="1" presStyleCnt="3">
        <dgm:presLayoutVars>
          <dgm:bulletEnabled val="1"/>
        </dgm:presLayoutVars>
      </dgm:prSet>
      <dgm:spPr/>
      <dgm:t>
        <a:bodyPr/>
        <a:lstStyle/>
        <a:p>
          <a:endParaRPr lang="fr-FR"/>
        </a:p>
      </dgm:t>
    </dgm:pt>
    <dgm:pt modelId="{501C0764-FDB9-4125-8F21-AC5A76621DD4}" type="pres">
      <dgm:prSet presAssocID="{81468EEA-AB1E-48BA-918B-9A4D4384AADB}" presName="space" presStyleCnt="0"/>
      <dgm:spPr/>
    </dgm:pt>
    <dgm:pt modelId="{7DC66544-35FA-4145-9608-41B4FB9CC47A}" type="pres">
      <dgm:prSet presAssocID="{5AF54936-B51B-429D-AA91-A483BA8EA4DA}" presName="composite" presStyleCnt="0"/>
      <dgm:spPr/>
    </dgm:pt>
    <dgm:pt modelId="{BE9ECD08-8A41-440C-86C6-4A58ACFC32C2}" type="pres">
      <dgm:prSet presAssocID="{5AF54936-B51B-429D-AA91-A483BA8EA4DA}" presName="parTx" presStyleLbl="alignNode1" presStyleIdx="2" presStyleCnt="3" custScaleY="68182">
        <dgm:presLayoutVars>
          <dgm:chMax val="0"/>
          <dgm:chPref val="0"/>
          <dgm:bulletEnabled val="1"/>
        </dgm:presLayoutVars>
      </dgm:prSet>
      <dgm:spPr/>
      <dgm:t>
        <a:bodyPr/>
        <a:lstStyle/>
        <a:p>
          <a:endParaRPr lang="fr-FR"/>
        </a:p>
      </dgm:t>
    </dgm:pt>
    <dgm:pt modelId="{B9495AA7-E90A-43EE-9DC6-4C4AC27ED321}" type="pres">
      <dgm:prSet presAssocID="{5AF54936-B51B-429D-AA91-A483BA8EA4DA}" presName="desTx" presStyleLbl="alignAccFollowNode1" presStyleIdx="2" presStyleCnt="3">
        <dgm:presLayoutVars>
          <dgm:bulletEnabled val="1"/>
        </dgm:presLayoutVars>
      </dgm:prSet>
      <dgm:spPr/>
      <dgm:t>
        <a:bodyPr/>
        <a:lstStyle/>
        <a:p>
          <a:endParaRPr lang="fr-FR"/>
        </a:p>
      </dgm:t>
    </dgm:pt>
  </dgm:ptLst>
  <dgm:cxnLst>
    <dgm:cxn modelId="{00060248-D2CA-474E-9035-0029BCD2CCB8}" srcId="{45E314E4-7E13-4F04-BCC6-78F7CF5BB9AD}" destId="{06A04E26-4BF4-42B3-AE71-4144E9FDA4DF}" srcOrd="0" destOrd="0" parTransId="{0A17023B-E335-4658-84C6-30D07C33E7C7}" sibTransId="{7280189F-75A2-4741-A4B3-4B2009EAE839}"/>
    <dgm:cxn modelId="{01811C27-3BEB-4F6A-9180-E9453689CC1F}" srcId="{DE2765F5-1F39-405E-8ECA-4E2561A4A9E1}" destId="{45E314E4-7E13-4F04-BCC6-78F7CF5BB9AD}" srcOrd="1" destOrd="0" parTransId="{770519B8-3FD8-4DB1-ACCA-F9D0DE3D81D4}" sibTransId="{81468EEA-AB1E-48BA-918B-9A4D4384AADB}"/>
    <dgm:cxn modelId="{7C237B2E-022D-4242-BAC7-B610A1D5D4FE}" srcId="{247F874E-D19E-4E11-909F-62EF26CC02D9}" destId="{029AA4A3-B2FB-4686-B358-D4C4F20A1F82}" srcOrd="0" destOrd="0" parTransId="{2FB487E3-CAD0-4CB8-BE22-3197C419D6DE}" sibTransId="{F4799096-712D-4DD8-ACCA-FDF0F28DD978}"/>
    <dgm:cxn modelId="{2289C1DB-BDFC-455B-BD01-58E1BBAFE033}" type="presOf" srcId="{029AA4A3-B2FB-4686-B358-D4C4F20A1F82}" destId="{1365B462-E79E-433A-9CED-9E1560D46C30}" srcOrd="0" destOrd="0" presId="urn:microsoft.com/office/officeart/2005/8/layout/hList1"/>
    <dgm:cxn modelId="{009B927E-3521-4F47-B6EC-51203B65FF57}" srcId="{DE2765F5-1F39-405E-8ECA-4E2561A4A9E1}" destId="{5AF54936-B51B-429D-AA91-A483BA8EA4DA}" srcOrd="2" destOrd="0" parTransId="{58F94318-5F59-491A-9EFE-D3779770924B}" sibTransId="{FA8EF9F8-E19E-402B-B532-05D5A8B1F503}"/>
    <dgm:cxn modelId="{FEC57AB5-F7D8-4246-BE0F-E6064D8CDC62}" type="presOf" srcId="{5AF54936-B51B-429D-AA91-A483BA8EA4DA}" destId="{BE9ECD08-8A41-440C-86C6-4A58ACFC32C2}" srcOrd="0" destOrd="0" presId="urn:microsoft.com/office/officeart/2005/8/layout/hList1"/>
    <dgm:cxn modelId="{74F43E3B-C077-442E-9C12-559664C730C2}" type="presOf" srcId="{45E314E4-7E13-4F04-BCC6-78F7CF5BB9AD}" destId="{5BAEF208-47C0-4C74-8DB1-B86539B1B17E}" srcOrd="0" destOrd="0" presId="urn:microsoft.com/office/officeart/2005/8/layout/hList1"/>
    <dgm:cxn modelId="{91C270A2-ED25-4566-8007-85A308A970E9}" type="presOf" srcId="{06A04E26-4BF4-42B3-AE71-4144E9FDA4DF}" destId="{A37BE77A-65E3-497E-8B2B-83668FADFFD8}" srcOrd="0" destOrd="0" presId="urn:microsoft.com/office/officeart/2005/8/layout/hList1"/>
    <dgm:cxn modelId="{44E151DD-3595-463E-BC23-E8CC46E71CF6}" srcId="{5AF54936-B51B-429D-AA91-A483BA8EA4DA}" destId="{FA61098A-271A-470A-A7AA-916F91DDC287}" srcOrd="0" destOrd="0" parTransId="{3B287CDF-C6D6-49DF-824C-9B8AF9250CFB}" sibTransId="{1257FD1E-E786-4264-966D-8A4379C3E339}"/>
    <dgm:cxn modelId="{C175E568-0FF4-4F54-8A28-7FFA0F5028D8}" srcId="{DE2765F5-1F39-405E-8ECA-4E2561A4A9E1}" destId="{247F874E-D19E-4E11-909F-62EF26CC02D9}" srcOrd="0" destOrd="0" parTransId="{8C2F39AD-1D51-4C66-B478-DC27B3F6A9DD}" sibTransId="{AA8B8B46-B7C3-41C7-BC2F-C9C8E475DA58}"/>
    <dgm:cxn modelId="{4F64BA4D-C4DC-405D-809E-585700D29E10}" type="presOf" srcId="{DE2765F5-1F39-405E-8ECA-4E2561A4A9E1}" destId="{101ABCFA-9E5D-4EA4-863C-C9E6CD8801CC}" srcOrd="0" destOrd="0" presId="urn:microsoft.com/office/officeart/2005/8/layout/hList1"/>
    <dgm:cxn modelId="{F087AF2F-5DBF-4B0F-BA0F-BC3C087F47CE}" type="presOf" srcId="{247F874E-D19E-4E11-909F-62EF26CC02D9}" destId="{F24205FE-2A3D-4CEB-9CEB-0B2D811F1E3A}" srcOrd="0" destOrd="0" presId="urn:microsoft.com/office/officeart/2005/8/layout/hList1"/>
    <dgm:cxn modelId="{5554582E-1F5B-4C66-BF06-3D8D7C08C45C}" type="presOf" srcId="{FA61098A-271A-470A-A7AA-916F91DDC287}" destId="{B9495AA7-E90A-43EE-9DC6-4C4AC27ED321}" srcOrd="0" destOrd="0" presId="urn:microsoft.com/office/officeart/2005/8/layout/hList1"/>
    <dgm:cxn modelId="{D58D2FDF-4590-4854-B61C-15F32FAFC685}" type="presParOf" srcId="{101ABCFA-9E5D-4EA4-863C-C9E6CD8801CC}" destId="{36F9AADB-B326-478A-A0E7-4338E35712F1}" srcOrd="0" destOrd="0" presId="urn:microsoft.com/office/officeart/2005/8/layout/hList1"/>
    <dgm:cxn modelId="{5130B5E2-E539-4C18-83A9-08A362AA01C5}" type="presParOf" srcId="{36F9AADB-B326-478A-A0E7-4338E35712F1}" destId="{F24205FE-2A3D-4CEB-9CEB-0B2D811F1E3A}" srcOrd="0" destOrd="0" presId="urn:microsoft.com/office/officeart/2005/8/layout/hList1"/>
    <dgm:cxn modelId="{6D9E8521-6BF0-4D0E-977B-CA1B0A7DF485}" type="presParOf" srcId="{36F9AADB-B326-478A-A0E7-4338E35712F1}" destId="{1365B462-E79E-433A-9CED-9E1560D46C30}" srcOrd="1" destOrd="0" presId="urn:microsoft.com/office/officeart/2005/8/layout/hList1"/>
    <dgm:cxn modelId="{2E0DD931-7B3C-4728-8C79-71489B329E37}" type="presParOf" srcId="{101ABCFA-9E5D-4EA4-863C-C9E6CD8801CC}" destId="{249C1E52-9E0F-4480-B3C9-F172AF596815}" srcOrd="1" destOrd="0" presId="urn:microsoft.com/office/officeart/2005/8/layout/hList1"/>
    <dgm:cxn modelId="{F7CCDFFE-7EC3-4789-9ABE-A4626E6187C0}" type="presParOf" srcId="{101ABCFA-9E5D-4EA4-863C-C9E6CD8801CC}" destId="{E7866C66-7165-4ECC-99FE-D7BFE1C6B021}" srcOrd="2" destOrd="0" presId="urn:microsoft.com/office/officeart/2005/8/layout/hList1"/>
    <dgm:cxn modelId="{35E6528A-749E-42D2-BF63-A428600EC104}" type="presParOf" srcId="{E7866C66-7165-4ECC-99FE-D7BFE1C6B021}" destId="{5BAEF208-47C0-4C74-8DB1-B86539B1B17E}" srcOrd="0" destOrd="0" presId="urn:microsoft.com/office/officeart/2005/8/layout/hList1"/>
    <dgm:cxn modelId="{3DA1671C-DC51-435E-8721-47F841C70ACF}" type="presParOf" srcId="{E7866C66-7165-4ECC-99FE-D7BFE1C6B021}" destId="{A37BE77A-65E3-497E-8B2B-83668FADFFD8}" srcOrd="1" destOrd="0" presId="urn:microsoft.com/office/officeart/2005/8/layout/hList1"/>
    <dgm:cxn modelId="{5404F090-90FA-4040-A4B4-57B145598F4C}" type="presParOf" srcId="{101ABCFA-9E5D-4EA4-863C-C9E6CD8801CC}" destId="{501C0764-FDB9-4125-8F21-AC5A76621DD4}" srcOrd="3" destOrd="0" presId="urn:microsoft.com/office/officeart/2005/8/layout/hList1"/>
    <dgm:cxn modelId="{3C8E98D3-D4CA-41A9-B395-6EA83A0027A7}" type="presParOf" srcId="{101ABCFA-9E5D-4EA4-863C-C9E6CD8801CC}" destId="{7DC66544-35FA-4145-9608-41B4FB9CC47A}" srcOrd="4" destOrd="0" presId="urn:microsoft.com/office/officeart/2005/8/layout/hList1"/>
    <dgm:cxn modelId="{70EAA1D7-AE5E-41CB-B4FC-5CB8D4228E90}" type="presParOf" srcId="{7DC66544-35FA-4145-9608-41B4FB9CC47A}" destId="{BE9ECD08-8A41-440C-86C6-4A58ACFC32C2}" srcOrd="0" destOrd="0" presId="urn:microsoft.com/office/officeart/2005/8/layout/hList1"/>
    <dgm:cxn modelId="{8AFD28B2-3875-4083-A530-370AE9A216F2}" type="presParOf" srcId="{7DC66544-35FA-4145-9608-41B4FB9CC47A}" destId="{B9495AA7-E90A-43EE-9DC6-4C4AC27ED3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2765F5-1F39-405E-8ECA-4E2561A4A9E1}"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fr-FR"/>
        </a:p>
      </dgm:t>
    </dgm:pt>
    <dgm:pt modelId="{5AF54936-B51B-429D-AA91-A483BA8EA4DA}">
      <dgm:prSet phldrT="[Texte]" custT="1"/>
      <dgm:spPr/>
      <dgm:t>
        <a:bodyPr/>
        <a:lstStyle/>
        <a:p>
          <a:r>
            <a:rPr lang="ar-MA" sz="1800" b="1" spc="-100" smtClean="0">
              <a:latin typeface="+mj-lt"/>
              <a:ea typeface="+mj-ea"/>
              <a:cs typeface="+mj-cs"/>
            </a:rPr>
            <a:t>المشروع  رقم 1</a:t>
          </a:r>
          <a:endParaRPr lang="fr-FR" sz="1800" dirty="0"/>
        </a:p>
      </dgm:t>
    </dgm:pt>
    <dgm:pt modelId="{58F94318-5F59-491A-9EFE-D3779770924B}" type="parTrans" cxnId="{009B927E-3521-4F47-B6EC-51203B65FF57}">
      <dgm:prSet/>
      <dgm:spPr/>
      <dgm:t>
        <a:bodyPr/>
        <a:lstStyle/>
        <a:p>
          <a:endParaRPr lang="fr-FR" sz="1050"/>
        </a:p>
      </dgm:t>
    </dgm:pt>
    <dgm:pt modelId="{FA8EF9F8-E19E-402B-B532-05D5A8B1F503}" type="sibTrans" cxnId="{009B927E-3521-4F47-B6EC-51203B65FF57}">
      <dgm:prSet/>
      <dgm:spPr/>
      <dgm:t>
        <a:bodyPr/>
        <a:lstStyle/>
        <a:p>
          <a:endParaRPr lang="fr-FR" sz="1050"/>
        </a:p>
      </dgm:t>
    </dgm:pt>
    <dgm:pt modelId="{FA61098A-271A-470A-A7AA-916F91DDC287}">
      <dgm:prSet phldrT="[Texte]" custT="1"/>
      <dgm:spPr/>
      <dgm:t>
        <a:bodyPr/>
        <a:lstStyle/>
        <a:p>
          <a:pPr algn="r"/>
          <a:r>
            <a:rPr lang="ar-MA" sz="1200" dirty="0" smtClean="0"/>
            <a:t>وضع </a:t>
          </a:r>
          <a:r>
            <a:rPr lang="ar-MA" sz="1200" b="1" dirty="0" smtClean="0"/>
            <a:t>إطار مرجعي للرعاية النفسية والاجتماعية والدعم للأشخاص في وضعية هشة </a:t>
          </a:r>
          <a:r>
            <a:rPr lang="ar-MA" sz="1200" dirty="0" smtClean="0"/>
            <a:t>يوضع رهن اشارة جميع المتدخلين على مستوى الجهة</a:t>
          </a:r>
          <a:endParaRPr lang="fr-FR" sz="1200" dirty="0"/>
        </a:p>
      </dgm:t>
    </dgm:pt>
    <dgm:pt modelId="{3B287CDF-C6D6-49DF-824C-9B8AF9250CFB}" type="parTrans" cxnId="{44E151DD-3595-463E-BC23-E8CC46E71CF6}">
      <dgm:prSet/>
      <dgm:spPr/>
      <dgm:t>
        <a:bodyPr/>
        <a:lstStyle/>
        <a:p>
          <a:endParaRPr lang="fr-FR" sz="1050"/>
        </a:p>
      </dgm:t>
    </dgm:pt>
    <dgm:pt modelId="{1257FD1E-E786-4264-966D-8A4379C3E339}" type="sibTrans" cxnId="{44E151DD-3595-463E-BC23-E8CC46E71CF6}">
      <dgm:prSet/>
      <dgm:spPr/>
      <dgm:t>
        <a:bodyPr/>
        <a:lstStyle/>
        <a:p>
          <a:endParaRPr lang="fr-FR" sz="1050"/>
        </a:p>
      </dgm:t>
    </dgm:pt>
    <dgm:pt modelId="{45E314E4-7E13-4F04-BCC6-78F7CF5BB9AD}">
      <dgm:prSet custT="1"/>
      <dgm:spPr/>
      <dgm:t>
        <a:bodyPr/>
        <a:lstStyle/>
        <a:p>
          <a:r>
            <a:rPr lang="ar-MA" sz="1800" b="1" spc="-100" smtClean="0">
              <a:latin typeface="+mj-lt"/>
              <a:ea typeface="+mj-ea"/>
              <a:cs typeface="+mj-cs"/>
            </a:rPr>
            <a:t>المشروع رقم 2</a:t>
          </a:r>
          <a:endParaRPr lang="fr-FR" sz="1800" dirty="0"/>
        </a:p>
      </dgm:t>
    </dgm:pt>
    <dgm:pt modelId="{770519B8-3FD8-4DB1-ACCA-F9D0DE3D81D4}" type="parTrans" cxnId="{01811C27-3BEB-4F6A-9180-E9453689CC1F}">
      <dgm:prSet/>
      <dgm:spPr/>
      <dgm:t>
        <a:bodyPr/>
        <a:lstStyle/>
        <a:p>
          <a:endParaRPr lang="fr-FR" sz="1050"/>
        </a:p>
      </dgm:t>
    </dgm:pt>
    <dgm:pt modelId="{81468EEA-AB1E-48BA-918B-9A4D4384AADB}" type="sibTrans" cxnId="{01811C27-3BEB-4F6A-9180-E9453689CC1F}">
      <dgm:prSet/>
      <dgm:spPr/>
      <dgm:t>
        <a:bodyPr/>
        <a:lstStyle/>
        <a:p>
          <a:endParaRPr lang="fr-FR" sz="1050"/>
        </a:p>
      </dgm:t>
    </dgm:pt>
    <dgm:pt modelId="{247F874E-D19E-4E11-909F-62EF26CC02D9}">
      <dgm:prSet custT="1"/>
      <dgm:spPr/>
      <dgm:t>
        <a:bodyPr/>
        <a:lstStyle/>
        <a:p>
          <a:r>
            <a:rPr lang="ar-MA" sz="1800" b="1" spc="-100" smtClean="0">
              <a:latin typeface="+mj-lt"/>
              <a:ea typeface="+mj-ea"/>
              <a:cs typeface="+mj-cs"/>
            </a:rPr>
            <a:t>المشروع  رقم 3</a:t>
          </a:r>
          <a:endParaRPr lang="fr-FR" sz="1800" dirty="0"/>
        </a:p>
      </dgm:t>
    </dgm:pt>
    <dgm:pt modelId="{8C2F39AD-1D51-4C66-B478-DC27B3F6A9DD}" type="parTrans" cxnId="{C175E568-0FF4-4F54-8A28-7FFA0F5028D8}">
      <dgm:prSet/>
      <dgm:spPr/>
      <dgm:t>
        <a:bodyPr/>
        <a:lstStyle/>
        <a:p>
          <a:endParaRPr lang="fr-FR" sz="1050"/>
        </a:p>
      </dgm:t>
    </dgm:pt>
    <dgm:pt modelId="{AA8B8B46-B7C3-41C7-BC2F-C9C8E475DA58}" type="sibTrans" cxnId="{C175E568-0FF4-4F54-8A28-7FFA0F5028D8}">
      <dgm:prSet/>
      <dgm:spPr/>
      <dgm:t>
        <a:bodyPr/>
        <a:lstStyle/>
        <a:p>
          <a:endParaRPr lang="fr-FR" sz="1050"/>
        </a:p>
      </dgm:t>
    </dgm:pt>
    <dgm:pt modelId="{06A04E26-4BF4-42B3-AE71-4144E9FDA4DF}">
      <dgm:prSet custT="1"/>
      <dgm:spPr/>
      <dgm:t>
        <a:bodyPr/>
        <a:lstStyle/>
        <a:p>
          <a:pPr algn="r"/>
          <a:r>
            <a:rPr lang="ar-MA" sz="1200" dirty="0" smtClean="0"/>
            <a:t>تنظيم </a:t>
          </a:r>
          <a:r>
            <a:rPr lang="ar-MA" sz="1200" b="1" dirty="0" smtClean="0"/>
            <a:t>منتدى جهوي سنوي للتشغيل </a:t>
          </a:r>
          <a:r>
            <a:rPr lang="ar-MA" sz="1200" dirty="0" smtClean="0"/>
            <a:t>خاص بالمهاجرين واللاجئين و الأشخاص ذوي الاحتياجات الخاصة بشراكة مع منظمات المجتمع المدني, القطاع الخاص والهيئات المانحة</a:t>
          </a:r>
          <a:endParaRPr lang="fr-FR" sz="1200" dirty="0"/>
        </a:p>
      </dgm:t>
    </dgm:pt>
    <dgm:pt modelId="{0A17023B-E335-4658-84C6-30D07C33E7C7}" type="parTrans" cxnId="{00060248-D2CA-474E-9035-0029BCD2CCB8}">
      <dgm:prSet/>
      <dgm:spPr/>
      <dgm:t>
        <a:bodyPr/>
        <a:lstStyle/>
        <a:p>
          <a:endParaRPr lang="fr-FR" sz="1050"/>
        </a:p>
      </dgm:t>
    </dgm:pt>
    <dgm:pt modelId="{7280189F-75A2-4741-A4B3-4B2009EAE839}" type="sibTrans" cxnId="{00060248-D2CA-474E-9035-0029BCD2CCB8}">
      <dgm:prSet/>
      <dgm:spPr/>
      <dgm:t>
        <a:bodyPr/>
        <a:lstStyle/>
        <a:p>
          <a:endParaRPr lang="fr-FR" sz="1050"/>
        </a:p>
      </dgm:t>
    </dgm:pt>
    <dgm:pt modelId="{029AA4A3-B2FB-4686-B358-D4C4F20A1F82}">
      <dgm:prSet custT="1"/>
      <dgm:spPr/>
      <dgm:t>
        <a:bodyPr/>
        <a:lstStyle/>
        <a:p>
          <a:pPr algn="r"/>
          <a:r>
            <a:rPr lang="ar-MA" sz="1200" dirty="0" smtClean="0"/>
            <a:t>بناء </a:t>
          </a:r>
          <a:r>
            <a:rPr lang="ar-MA" sz="1200" b="1" dirty="0" smtClean="0"/>
            <a:t>سوق تضامني على مستوى مدينة طنجة</a:t>
          </a:r>
          <a:r>
            <a:rPr lang="ar-MA" sz="1200" dirty="0" smtClean="0"/>
            <a:t> لضمان وجود مقر مبيعات دائمة لصالح التعاونيات والمؤسسات الاجتماعية ومنتجات </a:t>
          </a:r>
          <a:r>
            <a:rPr lang="ar-MA" sz="1200" smtClean="0"/>
            <a:t>الفئات الهشة</a:t>
          </a:r>
          <a:endParaRPr lang="fr-FR" sz="1200" dirty="0"/>
        </a:p>
      </dgm:t>
    </dgm:pt>
    <dgm:pt modelId="{2FB487E3-CAD0-4CB8-BE22-3197C419D6DE}" type="parTrans" cxnId="{7C237B2E-022D-4242-BAC7-B610A1D5D4FE}">
      <dgm:prSet/>
      <dgm:spPr/>
      <dgm:t>
        <a:bodyPr/>
        <a:lstStyle/>
        <a:p>
          <a:endParaRPr lang="fr-FR" sz="1050"/>
        </a:p>
      </dgm:t>
    </dgm:pt>
    <dgm:pt modelId="{F4799096-712D-4DD8-ACCA-FDF0F28DD978}" type="sibTrans" cxnId="{7C237B2E-022D-4242-BAC7-B610A1D5D4FE}">
      <dgm:prSet/>
      <dgm:spPr/>
      <dgm:t>
        <a:bodyPr/>
        <a:lstStyle/>
        <a:p>
          <a:endParaRPr lang="fr-FR" sz="1050"/>
        </a:p>
      </dgm:t>
    </dgm:pt>
    <dgm:pt modelId="{29044EBC-356C-45BE-9CE0-E66DA373BA0D}">
      <dgm:prSet phldrT="[Texte]" custT="1"/>
      <dgm:spPr/>
      <dgm:t>
        <a:bodyPr/>
        <a:lstStyle/>
        <a:p>
          <a:pPr algn="r"/>
          <a:r>
            <a:rPr lang="ar-MA" sz="1200" dirty="0" smtClean="0"/>
            <a:t>تطوير </a:t>
          </a:r>
          <a:r>
            <a:rPr lang="ar-MA" sz="1200" b="1" dirty="0" smtClean="0"/>
            <a:t>دلائل التكوين و تقوية قدرات المتدخلين </a:t>
          </a:r>
          <a:r>
            <a:rPr lang="ar-MA" sz="1200" dirty="0" smtClean="0"/>
            <a:t>في مجال الرعاية الاجتماعية على مستوى الجهة</a:t>
          </a:r>
          <a:endParaRPr lang="fr-FR" sz="1200" dirty="0"/>
        </a:p>
      </dgm:t>
    </dgm:pt>
    <dgm:pt modelId="{AFCD1265-51E7-4E54-8267-AAE23EAC1955}" type="parTrans" cxnId="{F1113D99-090F-4558-961F-26B36BA2D59A}">
      <dgm:prSet/>
      <dgm:spPr/>
      <dgm:t>
        <a:bodyPr/>
        <a:lstStyle/>
        <a:p>
          <a:endParaRPr lang="fr-FR"/>
        </a:p>
      </dgm:t>
    </dgm:pt>
    <dgm:pt modelId="{67B0A0D8-33C3-418C-8108-0F288AF02496}" type="sibTrans" cxnId="{F1113D99-090F-4558-961F-26B36BA2D59A}">
      <dgm:prSet/>
      <dgm:spPr/>
      <dgm:t>
        <a:bodyPr/>
        <a:lstStyle/>
        <a:p>
          <a:endParaRPr lang="fr-FR"/>
        </a:p>
      </dgm:t>
    </dgm:pt>
    <dgm:pt modelId="{101ABCFA-9E5D-4EA4-863C-C9E6CD8801CC}" type="pres">
      <dgm:prSet presAssocID="{DE2765F5-1F39-405E-8ECA-4E2561A4A9E1}" presName="Name0" presStyleCnt="0">
        <dgm:presLayoutVars>
          <dgm:dir/>
          <dgm:animLvl val="lvl"/>
          <dgm:resizeHandles val="exact"/>
        </dgm:presLayoutVars>
      </dgm:prSet>
      <dgm:spPr/>
      <dgm:t>
        <a:bodyPr/>
        <a:lstStyle/>
        <a:p>
          <a:endParaRPr lang="fr-FR"/>
        </a:p>
      </dgm:t>
    </dgm:pt>
    <dgm:pt modelId="{36F9AADB-B326-478A-A0E7-4338E35712F1}" type="pres">
      <dgm:prSet presAssocID="{247F874E-D19E-4E11-909F-62EF26CC02D9}" presName="composite" presStyleCnt="0"/>
      <dgm:spPr/>
    </dgm:pt>
    <dgm:pt modelId="{F24205FE-2A3D-4CEB-9CEB-0B2D811F1E3A}" type="pres">
      <dgm:prSet presAssocID="{247F874E-D19E-4E11-909F-62EF26CC02D9}" presName="parTx" presStyleLbl="alignNode1" presStyleIdx="0" presStyleCnt="3" custScaleY="68182">
        <dgm:presLayoutVars>
          <dgm:chMax val="0"/>
          <dgm:chPref val="0"/>
          <dgm:bulletEnabled val="1"/>
        </dgm:presLayoutVars>
      </dgm:prSet>
      <dgm:spPr/>
      <dgm:t>
        <a:bodyPr/>
        <a:lstStyle/>
        <a:p>
          <a:endParaRPr lang="fr-FR"/>
        </a:p>
      </dgm:t>
    </dgm:pt>
    <dgm:pt modelId="{1365B462-E79E-433A-9CED-9E1560D46C30}" type="pres">
      <dgm:prSet presAssocID="{247F874E-D19E-4E11-909F-62EF26CC02D9}" presName="desTx" presStyleLbl="alignAccFollowNode1" presStyleIdx="0" presStyleCnt="3">
        <dgm:presLayoutVars>
          <dgm:bulletEnabled val="1"/>
        </dgm:presLayoutVars>
      </dgm:prSet>
      <dgm:spPr/>
      <dgm:t>
        <a:bodyPr/>
        <a:lstStyle/>
        <a:p>
          <a:endParaRPr lang="fr-FR"/>
        </a:p>
      </dgm:t>
    </dgm:pt>
    <dgm:pt modelId="{249C1E52-9E0F-4480-B3C9-F172AF596815}" type="pres">
      <dgm:prSet presAssocID="{AA8B8B46-B7C3-41C7-BC2F-C9C8E475DA58}" presName="space" presStyleCnt="0"/>
      <dgm:spPr/>
    </dgm:pt>
    <dgm:pt modelId="{E7866C66-7165-4ECC-99FE-D7BFE1C6B021}" type="pres">
      <dgm:prSet presAssocID="{45E314E4-7E13-4F04-BCC6-78F7CF5BB9AD}" presName="composite" presStyleCnt="0"/>
      <dgm:spPr/>
    </dgm:pt>
    <dgm:pt modelId="{5BAEF208-47C0-4C74-8DB1-B86539B1B17E}" type="pres">
      <dgm:prSet presAssocID="{45E314E4-7E13-4F04-BCC6-78F7CF5BB9AD}" presName="parTx" presStyleLbl="alignNode1" presStyleIdx="1" presStyleCnt="3" custScaleY="68182">
        <dgm:presLayoutVars>
          <dgm:chMax val="0"/>
          <dgm:chPref val="0"/>
          <dgm:bulletEnabled val="1"/>
        </dgm:presLayoutVars>
      </dgm:prSet>
      <dgm:spPr/>
      <dgm:t>
        <a:bodyPr/>
        <a:lstStyle/>
        <a:p>
          <a:endParaRPr lang="fr-FR"/>
        </a:p>
      </dgm:t>
    </dgm:pt>
    <dgm:pt modelId="{A37BE77A-65E3-497E-8B2B-83668FADFFD8}" type="pres">
      <dgm:prSet presAssocID="{45E314E4-7E13-4F04-BCC6-78F7CF5BB9AD}" presName="desTx" presStyleLbl="alignAccFollowNode1" presStyleIdx="1" presStyleCnt="3">
        <dgm:presLayoutVars>
          <dgm:bulletEnabled val="1"/>
        </dgm:presLayoutVars>
      </dgm:prSet>
      <dgm:spPr/>
      <dgm:t>
        <a:bodyPr/>
        <a:lstStyle/>
        <a:p>
          <a:endParaRPr lang="fr-FR"/>
        </a:p>
      </dgm:t>
    </dgm:pt>
    <dgm:pt modelId="{501C0764-FDB9-4125-8F21-AC5A76621DD4}" type="pres">
      <dgm:prSet presAssocID="{81468EEA-AB1E-48BA-918B-9A4D4384AADB}" presName="space" presStyleCnt="0"/>
      <dgm:spPr/>
    </dgm:pt>
    <dgm:pt modelId="{7DC66544-35FA-4145-9608-41B4FB9CC47A}" type="pres">
      <dgm:prSet presAssocID="{5AF54936-B51B-429D-AA91-A483BA8EA4DA}" presName="composite" presStyleCnt="0"/>
      <dgm:spPr/>
    </dgm:pt>
    <dgm:pt modelId="{BE9ECD08-8A41-440C-86C6-4A58ACFC32C2}" type="pres">
      <dgm:prSet presAssocID="{5AF54936-B51B-429D-AA91-A483BA8EA4DA}" presName="parTx" presStyleLbl="alignNode1" presStyleIdx="2" presStyleCnt="3" custScaleY="68182" custLinFactNeighborX="5033" custLinFactNeighborY="-1233">
        <dgm:presLayoutVars>
          <dgm:chMax val="0"/>
          <dgm:chPref val="0"/>
          <dgm:bulletEnabled val="1"/>
        </dgm:presLayoutVars>
      </dgm:prSet>
      <dgm:spPr/>
      <dgm:t>
        <a:bodyPr/>
        <a:lstStyle/>
        <a:p>
          <a:endParaRPr lang="fr-FR"/>
        </a:p>
      </dgm:t>
    </dgm:pt>
    <dgm:pt modelId="{B9495AA7-E90A-43EE-9DC6-4C4AC27ED321}" type="pres">
      <dgm:prSet presAssocID="{5AF54936-B51B-429D-AA91-A483BA8EA4DA}" presName="desTx" presStyleLbl="alignAccFollowNode1" presStyleIdx="2" presStyleCnt="3">
        <dgm:presLayoutVars>
          <dgm:bulletEnabled val="1"/>
        </dgm:presLayoutVars>
      </dgm:prSet>
      <dgm:spPr/>
      <dgm:t>
        <a:bodyPr/>
        <a:lstStyle/>
        <a:p>
          <a:endParaRPr lang="fr-FR"/>
        </a:p>
      </dgm:t>
    </dgm:pt>
  </dgm:ptLst>
  <dgm:cxnLst>
    <dgm:cxn modelId="{83554219-AB40-4D9C-9D24-18F87AB63E8B}" type="presOf" srcId="{247F874E-D19E-4E11-909F-62EF26CC02D9}" destId="{F24205FE-2A3D-4CEB-9CEB-0B2D811F1E3A}" srcOrd="0" destOrd="0" presId="urn:microsoft.com/office/officeart/2005/8/layout/hList1"/>
    <dgm:cxn modelId="{51049F08-5A4C-4F78-902D-974E2BF7BC2B}" type="presOf" srcId="{FA61098A-271A-470A-A7AA-916F91DDC287}" destId="{B9495AA7-E90A-43EE-9DC6-4C4AC27ED321}" srcOrd="0" destOrd="0" presId="urn:microsoft.com/office/officeart/2005/8/layout/hList1"/>
    <dgm:cxn modelId="{00060248-D2CA-474E-9035-0029BCD2CCB8}" srcId="{45E314E4-7E13-4F04-BCC6-78F7CF5BB9AD}" destId="{06A04E26-4BF4-42B3-AE71-4144E9FDA4DF}" srcOrd="0" destOrd="0" parTransId="{0A17023B-E335-4658-84C6-30D07C33E7C7}" sibTransId="{7280189F-75A2-4741-A4B3-4B2009EAE839}"/>
    <dgm:cxn modelId="{B20CD2B1-EE79-4D16-9F49-03F84E5B256B}" type="presOf" srcId="{5AF54936-B51B-429D-AA91-A483BA8EA4DA}" destId="{BE9ECD08-8A41-440C-86C6-4A58ACFC32C2}" srcOrd="0" destOrd="0" presId="urn:microsoft.com/office/officeart/2005/8/layout/hList1"/>
    <dgm:cxn modelId="{01811C27-3BEB-4F6A-9180-E9453689CC1F}" srcId="{DE2765F5-1F39-405E-8ECA-4E2561A4A9E1}" destId="{45E314E4-7E13-4F04-BCC6-78F7CF5BB9AD}" srcOrd="1" destOrd="0" parTransId="{770519B8-3FD8-4DB1-ACCA-F9D0DE3D81D4}" sibTransId="{81468EEA-AB1E-48BA-918B-9A4D4384AADB}"/>
    <dgm:cxn modelId="{F1113D99-090F-4558-961F-26B36BA2D59A}" srcId="{5AF54936-B51B-429D-AA91-A483BA8EA4DA}" destId="{29044EBC-356C-45BE-9CE0-E66DA373BA0D}" srcOrd="1" destOrd="0" parTransId="{AFCD1265-51E7-4E54-8267-AAE23EAC1955}" sibTransId="{67B0A0D8-33C3-418C-8108-0F288AF02496}"/>
    <dgm:cxn modelId="{BEC6A153-6024-4D80-A441-03E86E0CD835}" type="presOf" srcId="{29044EBC-356C-45BE-9CE0-E66DA373BA0D}" destId="{B9495AA7-E90A-43EE-9DC6-4C4AC27ED321}" srcOrd="0" destOrd="1" presId="urn:microsoft.com/office/officeart/2005/8/layout/hList1"/>
    <dgm:cxn modelId="{7C237B2E-022D-4242-BAC7-B610A1D5D4FE}" srcId="{247F874E-D19E-4E11-909F-62EF26CC02D9}" destId="{029AA4A3-B2FB-4686-B358-D4C4F20A1F82}" srcOrd="0" destOrd="0" parTransId="{2FB487E3-CAD0-4CB8-BE22-3197C419D6DE}" sibTransId="{F4799096-712D-4DD8-ACCA-FDF0F28DD978}"/>
    <dgm:cxn modelId="{009B927E-3521-4F47-B6EC-51203B65FF57}" srcId="{DE2765F5-1F39-405E-8ECA-4E2561A4A9E1}" destId="{5AF54936-B51B-429D-AA91-A483BA8EA4DA}" srcOrd="2" destOrd="0" parTransId="{58F94318-5F59-491A-9EFE-D3779770924B}" sibTransId="{FA8EF9F8-E19E-402B-B532-05D5A8B1F503}"/>
    <dgm:cxn modelId="{5A93F0FA-B17E-4946-A0EE-D8548FEF7D5F}" type="presOf" srcId="{06A04E26-4BF4-42B3-AE71-4144E9FDA4DF}" destId="{A37BE77A-65E3-497E-8B2B-83668FADFFD8}" srcOrd="0" destOrd="0" presId="urn:microsoft.com/office/officeart/2005/8/layout/hList1"/>
    <dgm:cxn modelId="{44E151DD-3595-463E-BC23-E8CC46E71CF6}" srcId="{5AF54936-B51B-429D-AA91-A483BA8EA4DA}" destId="{FA61098A-271A-470A-A7AA-916F91DDC287}" srcOrd="0" destOrd="0" parTransId="{3B287CDF-C6D6-49DF-824C-9B8AF9250CFB}" sibTransId="{1257FD1E-E786-4264-966D-8A4379C3E339}"/>
    <dgm:cxn modelId="{C175E568-0FF4-4F54-8A28-7FFA0F5028D8}" srcId="{DE2765F5-1F39-405E-8ECA-4E2561A4A9E1}" destId="{247F874E-D19E-4E11-909F-62EF26CC02D9}" srcOrd="0" destOrd="0" parTransId="{8C2F39AD-1D51-4C66-B478-DC27B3F6A9DD}" sibTransId="{AA8B8B46-B7C3-41C7-BC2F-C9C8E475DA58}"/>
    <dgm:cxn modelId="{7D9F6E0F-F7E3-47B2-A98D-FBCAA485D641}" type="presOf" srcId="{029AA4A3-B2FB-4686-B358-D4C4F20A1F82}" destId="{1365B462-E79E-433A-9CED-9E1560D46C30}" srcOrd="0" destOrd="0" presId="urn:microsoft.com/office/officeart/2005/8/layout/hList1"/>
    <dgm:cxn modelId="{3DAED82C-E8DB-4EA5-9330-F62F1D7EEFA6}" type="presOf" srcId="{DE2765F5-1F39-405E-8ECA-4E2561A4A9E1}" destId="{101ABCFA-9E5D-4EA4-863C-C9E6CD8801CC}" srcOrd="0" destOrd="0" presId="urn:microsoft.com/office/officeart/2005/8/layout/hList1"/>
    <dgm:cxn modelId="{9929CC00-2AFB-4AE3-9B5A-A1AB8B6F955F}" type="presOf" srcId="{45E314E4-7E13-4F04-BCC6-78F7CF5BB9AD}" destId="{5BAEF208-47C0-4C74-8DB1-B86539B1B17E}" srcOrd="0" destOrd="0" presId="urn:microsoft.com/office/officeart/2005/8/layout/hList1"/>
    <dgm:cxn modelId="{E2FFFB3D-F96F-4226-BF71-7D2CF56E3CA4}" type="presParOf" srcId="{101ABCFA-9E5D-4EA4-863C-C9E6CD8801CC}" destId="{36F9AADB-B326-478A-A0E7-4338E35712F1}" srcOrd="0" destOrd="0" presId="urn:microsoft.com/office/officeart/2005/8/layout/hList1"/>
    <dgm:cxn modelId="{6E0CB1B1-59F0-4F01-A696-2A054CB9E6D4}" type="presParOf" srcId="{36F9AADB-B326-478A-A0E7-4338E35712F1}" destId="{F24205FE-2A3D-4CEB-9CEB-0B2D811F1E3A}" srcOrd="0" destOrd="0" presId="urn:microsoft.com/office/officeart/2005/8/layout/hList1"/>
    <dgm:cxn modelId="{57AF9B0F-7CBA-479A-B318-7DB0907C1362}" type="presParOf" srcId="{36F9AADB-B326-478A-A0E7-4338E35712F1}" destId="{1365B462-E79E-433A-9CED-9E1560D46C30}" srcOrd="1" destOrd="0" presId="urn:microsoft.com/office/officeart/2005/8/layout/hList1"/>
    <dgm:cxn modelId="{8870597A-F7F6-45A7-9689-A738C123558B}" type="presParOf" srcId="{101ABCFA-9E5D-4EA4-863C-C9E6CD8801CC}" destId="{249C1E52-9E0F-4480-B3C9-F172AF596815}" srcOrd="1" destOrd="0" presId="urn:microsoft.com/office/officeart/2005/8/layout/hList1"/>
    <dgm:cxn modelId="{40243151-82D2-432F-B1B8-87A6F70E13EE}" type="presParOf" srcId="{101ABCFA-9E5D-4EA4-863C-C9E6CD8801CC}" destId="{E7866C66-7165-4ECC-99FE-D7BFE1C6B021}" srcOrd="2" destOrd="0" presId="urn:microsoft.com/office/officeart/2005/8/layout/hList1"/>
    <dgm:cxn modelId="{4C123D7F-AB3E-49B9-8840-8470C366DCAD}" type="presParOf" srcId="{E7866C66-7165-4ECC-99FE-D7BFE1C6B021}" destId="{5BAEF208-47C0-4C74-8DB1-B86539B1B17E}" srcOrd="0" destOrd="0" presId="urn:microsoft.com/office/officeart/2005/8/layout/hList1"/>
    <dgm:cxn modelId="{AF6422AD-EB84-4137-BE40-B2EAD3655AED}" type="presParOf" srcId="{E7866C66-7165-4ECC-99FE-D7BFE1C6B021}" destId="{A37BE77A-65E3-497E-8B2B-83668FADFFD8}" srcOrd="1" destOrd="0" presId="urn:microsoft.com/office/officeart/2005/8/layout/hList1"/>
    <dgm:cxn modelId="{F4E85EE2-AF40-4A86-AC68-41369CCA758C}" type="presParOf" srcId="{101ABCFA-9E5D-4EA4-863C-C9E6CD8801CC}" destId="{501C0764-FDB9-4125-8F21-AC5A76621DD4}" srcOrd="3" destOrd="0" presId="urn:microsoft.com/office/officeart/2005/8/layout/hList1"/>
    <dgm:cxn modelId="{162F357C-F59A-4BBB-B2E9-BDB6566C7413}" type="presParOf" srcId="{101ABCFA-9E5D-4EA4-863C-C9E6CD8801CC}" destId="{7DC66544-35FA-4145-9608-41B4FB9CC47A}" srcOrd="4" destOrd="0" presId="urn:microsoft.com/office/officeart/2005/8/layout/hList1"/>
    <dgm:cxn modelId="{9FB850C8-86DF-4C0C-A67A-79F5DDF2A452}" type="presParOf" srcId="{7DC66544-35FA-4145-9608-41B4FB9CC47A}" destId="{BE9ECD08-8A41-440C-86C6-4A58ACFC32C2}" srcOrd="0" destOrd="0" presId="urn:microsoft.com/office/officeart/2005/8/layout/hList1"/>
    <dgm:cxn modelId="{9426FCD6-AFAC-467D-9D6A-4CD0E7D0C010}" type="presParOf" srcId="{7DC66544-35FA-4145-9608-41B4FB9CC47A}" destId="{B9495AA7-E90A-43EE-9DC6-4C4AC27ED32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2765F5-1F39-405E-8ECA-4E2561A4A9E1}"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fr-FR"/>
        </a:p>
      </dgm:t>
    </dgm:pt>
    <dgm:pt modelId="{5AF54936-B51B-429D-AA91-A483BA8EA4DA}">
      <dgm:prSet phldrT="[Texte]" custT="1"/>
      <dgm:spPr/>
      <dgm:t>
        <a:bodyPr/>
        <a:lstStyle/>
        <a:p>
          <a:r>
            <a:rPr lang="ar-MA" sz="1800" b="1" spc="-100" smtClean="0">
              <a:latin typeface="+mj-lt"/>
              <a:ea typeface="+mj-ea"/>
              <a:cs typeface="+mj-cs"/>
            </a:rPr>
            <a:t>النشاط  رقم 1</a:t>
          </a:r>
          <a:endParaRPr lang="fr-FR" sz="1800" dirty="0"/>
        </a:p>
      </dgm:t>
    </dgm:pt>
    <dgm:pt modelId="{58F94318-5F59-491A-9EFE-D3779770924B}" type="parTrans" cxnId="{009B927E-3521-4F47-B6EC-51203B65FF57}">
      <dgm:prSet/>
      <dgm:spPr/>
      <dgm:t>
        <a:bodyPr/>
        <a:lstStyle/>
        <a:p>
          <a:endParaRPr lang="fr-FR" sz="1050"/>
        </a:p>
      </dgm:t>
    </dgm:pt>
    <dgm:pt modelId="{FA8EF9F8-E19E-402B-B532-05D5A8B1F503}" type="sibTrans" cxnId="{009B927E-3521-4F47-B6EC-51203B65FF57}">
      <dgm:prSet/>
      <dgm:spPr/>
      <dgm:t>
        <a:bodyPr/>
        <a:lstStyle/>
        <a:p>
          <a:endParaRPr lang="fr-FR" sz="1050"/>
        </a:p>
      </dgm:t>
    </dgm:pt>
    <dgm:pt modelId="{FA61098A-271A-470A-A7AA-916F91DDC287}">
      <dgm:prSet phldrT="[Texte]" custT="1"/>
      <dgm:spPr/>
      <dgm:t>
        <a:bodyPr/>
        <a:lstStyle/>
        <a:p>
          <a:pPr algn="r"/>
          <a:r>
            <a:rPr lang="ar-MA" sz="1200" b="1" dirty="0" smtClean="0"/>
            <a:t>الاحتفال بالأيام الوطنية والدولية </a:t>
          </a:r>
          <a:r>
            <a:rPr lang="ar-MA" sz="1200" dirty="0" smtClean="0"/>
            <a:t>(الهجرة ، المرأة ، حماية الطفل ...) مدعومة </a:t>
          </a:r>
          <a:r>
            <a:rPr lang="ar-MA" sz="1200" b="1" dirty="0" smtClean="0"/>
            <a:t>بخطة اتصال  </a:t>
          </a:r>
          <a:r>
            <a:rPr lang="ar-MA" sz="1200" dirty="0" smtClean="0"/>
            <a:t>وتواصل من لدن المجلس الجهوي</a:t>
          </a:r>
          <a:endParaRPr lang="fr-FR" sz="1200" dirty="0"/>
        </a:p>
      </dgm:t>
    </dgm:pt>
    <dgm:pt modelId="{3B287CDF-C6D6-49DF-824C-9B8AF9250CFB}" type="parTrans" cxnId="{44E151DD-3595-463E-BC23-E8CC46E71CF6}">
      <dgm:prSet/>
      <dgm:spPr/>
      <dgm:t>
        <a:bodyPr/>
        <a:lstStyle/>
        <a:p>
          <a:endParaRPr lang="fr-FR" sz="1050"/>
        </a:p>
      </dgm:t>
    </dgm:pt>
    <dgm:pt modelId="{1257FD1E-E786-4264-966D-8A4379C3E339}" type="sibTrans" cxnId="{44E151DD-3595-463E-BC23-E8CC46E71CF6}">
      <dgm:prSet/>
      <dgm:spPr/>
      <dgm:t>
        <a:bodyPr/>
        <a:lstStyle/>
        <a:p>
          <a:endParaRPr lang="fr-FR" sz="1050"/>
        </a:p>
      </dgm:t>
    </dgm:pt>
    <dgm:pt modelId="{45E314E4-7E13-4F04-BCC6-78F7CF5BB9AD}">
      <dgm:prSet custT="1"/>
      <dgm:spPr/>
      <dgm:t>
        <a:bodyPr/>
        <a:lstStyle/>
        <a:p>
          <a:r>
            <a:rPr lang="ar-MA" sz="1800" b="1" spc="-100" smtClean="0">
              <a:latin typeface="+mj-lt"/>
              <a:ea typeface="+mj-ea"/>
              <a:cs typeface="+mj-cs"/>
            </a:rPr>
            <a:t>النشاط  رقم 2</a:t>
          </a:r>
          <a:endParaRPr lang="fr-FR" sz="1800" dirty="0"/>
        </a:p>
      </dgm:t>
    </dgm:pt>
    <dgm:pt modelId="{770519B8-3FD8-4DB1-ACCA-F9D0DE3D81D4}" type="parTrans" cxnId="{01811C27-3BEB-4F6A-9180-E9453689CC1F}">
      <dgm:prSet/>
      <dgm:spPr/>
      <dgm:t>
        <a:bodyPr/>
        <a:lstStyle/>
        <a:p>
          <a:endParaRPr lang="fr-FR" sz="1050"/>
        </a:p>
      </dgm:t>
    </dgm:pt>
    <dgm:pt modelId="{81468EEA-AB1E-48BA-918B-9A4D4384AADB}" type="sibTrans" cxnId="{01811C27-3BEB-4F6A-9180-E9453689CC1F}">
      <dgm:prSet/>
      <dgm:spPr/>
      <dgm:t>
        <a:bodyPr/>
        <a:lstStyle/>
        <a:p>
          <a:endParaRPr lang="fr-FR" sz="1050"/>
        </a:p>
      </dgm:t>
    </dgm:pt>
    <dgm:pt modelId="{247F874E-D19E-4E11-909F-62EF26CC02D9}">
      <dgm:prSet custT="1"/>
      <dgm:spPr/>
      <dgm:t>
        <a:bodyPr/>
        <a:lstStyle/>
        <a:p>
          <a:r>
            <a:rPr lang="ar-MA" sz="1800" b="1" spc="-100" smtClean="0">
              <a:latin typeface="+mj-lt"/>
              <a:ea typeface="+mj-ea"/>
              <a:cs typeface="+mj-cs"/>
            </a:rPr>
            <a:t>النشاط  رقم 3</a:t>
          </a:r>
          <a:endParaRPr lang="fr-FR" sz="1800" dirty="0"/>
        </a:p>
      </dgm:t>
    </dgm:pt>
    <dgm:pt modelId="{8C2F39AD-1D51-4C66-B478-DC27B3F6A9DD}" type="parTrans" cxnId="{C175E568-0FF4-4F54-8A28-7FFA0F5028D8}">
      <dgm:prSet/>
      <dgm:spPr/>
      <dgm:t>
        <a:bodyPr/>
        <a:lstStyle/>
        <a:p>
          <a:endParaRPr lang="fr-FR" sz="1050"/>
        </a:p>
      </dgm:t>
    </dgm:pt>
    <dgm:pt modelId="{AA8B8B46-B7C3-41C7-BC2F-C9C8E475DA58}" type="sibTrans" cxnId="{C175E568-0FF4-4F54-8A28-7FFA0F5028D8}">
      <dgm:prSet/>
      <dgm:spPr/>
      <dgm:t>
        <a:bodyPr/>
        <a:lstStyle/>
        <a:p>
          <a:endParaRPr lang="fr-FR" sz="1050"/>
        </a:p>
      </dgm:t>
    </dgm:pt>
    <dgm:pt modelId="{06A04E26-4BF4-42B3-AE71-4144E9FDA4DF}">
      <dgm:prSet custT="1"/>
      <dgm:spPr/>
      <dgm:t>
        <a:bodyPr/>
        <a:lstStyle/>
        <a:p>
          <a:pPr algn="r"/>
          <a:r>
            <a:rPr lang="ar-MA" sz="1200" dirty="0" smtClean="0"/>
            <a:t>إحداث </a:t>
          </a:r>
          <a:r>
            <a:rPr lang="ar-MA" sz="1200" b="1" dirty="0" smtClean="0"/>
            <a:t>«ميزة التضامن» للجمعيات تمنح من طرف الجهة </a:t>
          </a:r>
          <a:r>
            <a:rPr lang="ar-MA" sz="1200" dirty="0" smtClean="0"/>
            <a:t>استناداً إلى معايير مثل جودة الخدمات المقدمة للأشخاص من الفئات الهشة ، والإدارة الصارمة للخدمات ، وعدد الأشخاص الذين يتم الاعتناء بهم والشفافية المالية وما إلى ذلك</a:t>
          </a:r>
          <a:r>
            <a:rPr lang="fr-FR" sz="1200" dirty="0" smtClean="0"/>
            <a:t>.</a:t>
          </a:r>
          <a:endParaRPr lang="fr-FR" sz="1200" dirty="0"/>
        </a:p>
      </dgm:t>
    </dgm:pt>
    <dgm:pt modelId="{0A17023B-E335-4658-84C6-30D07C33E7C7}" type="parTrans" cxnId="{00060248-D2CA-474E-9035-0029BCD2CCB8}">
      <dgm:prSet/>
      <dgm:spPr/>
      <dgm:t>
        <a:bodyPr/>
        <a:lstStyle/>
        <a:p>
          <a:endParaRPr lang="fr-FR" sz="1050"/>
        </a:p>
      </dgm:t>
    </dgm:pt>
    <dgm:pt modelId="{7280189F-75A2-4741-A4B3-4B2009EAE839}" type="sibTrans" cxnId="{00060248-D2CA-474E-9035-0029BCD2CCB8}">
      <dgm:prSet/>
      <dgm:spPr/>
      <dgm:t>
        <a:bodyPr/>
        <a:lstStyle/>
        <a:p>
          <a:endParaRPr lang="fr-FR" sz="1050"/>
        </a:p>
      </dgm:t>
    </dgm:pt>
    <dgm:pt modelId="{029AA4A3-B2FB-4686-B358-D4C4F20A1F82}">
      <dgm:prSet custT="1"/>
      <dgm:spPr/>
      <dgm:t>
        <a:bodyPr/>
        <a:lstStyle/>
        <a:p>
          <a:pPr algn="r"/>
          <a:r>
            <a:rPr lang="ar-MA" sz="1200" b="1" dirty="0" smtClean="0"/>
            <a:t>إشراك وسائل الإعلام </a:t>
          </a:r>
          <a:r>
            <a:rPr lang="ar-MA" sz="1200" dirty="0" smtClean="0"/>
            <a:t>في تنفيذ الاستراتيجية وخطة العمل خاصة فيما يتعلق بحملات التوعية والمعلومات الخاصة بالمواطنين وفتح المناقشات العامة  </a:t>
          </a:r>
          <a:endParaRPr lang="fr-FR" sz="1200" dirty="0"/>
        </a:p>
      </dgm:t>
    </dgm:pt>
    <dgm:pt modelId="{2FB487E3-CAD0-4CB8-BE22-3197C419D6DE}" type="parTrans" cxnId="{7C237B2E-022D-4242-BAC7-B610A1D5D4FE}">
      <dgm:prSet/>
      <dgm:spPr/>
      <dgm:t>
        <a:bodyPr/>
        <a:lstStyle/>
        <a:p>
          <a:endParaRPr lang="fr-FR" sz="1050"/>
        </a:p>
      </dgm:t>
    </dgm:pt>
    <dgm:pt modelId="{F4799096-712D-4DD8-ACCA-FDF0F28DD978}" type="sibTrans" cxnId="{7C237B2E-022D-4242-BAC7-B610A1D5D4FE}">
      <dgm:prSet/>
      <dgm:spPr/>
      <dgm:t>
        <a:bodyPr/>
        <a:lstStyle/>
        <a:p>
          <a:endParaRPr lang="fr-FR" sz="1050"/>
        </a:p>
      </dgm:t>
    </dgm:pt>
    <dgm:pt modelId="{101ABCFA-9E5D-4EA4-863C-C9E6CD8801CC}" type="pres">
      <dgm:prSet presAssocID="{DE2765F5-1F39-405E-8ECA-4E2561A4A9E1}" presName="Name0" presStyleCnt="0">
        <dgm:presLayoutVars>
          <dgm:dir/>
          <dgm:animLvl val="lvl"/>
          <dgm:resizeHandles val="exact"/>
        </dgm:presLayoutVars>
      </dgm:prSet>
      <dgm:spPr/>
      <dgm:t>
        <a:bodyPr/>
        <a:lstStyle/>
        <a:p>
          <a:endParaRPr lang="fr-FR"/>
        </a:p>
      </dgm:t>
    </dgm:pt>
    <dgm:pt modelId="{36F9AADB-B326-478A-A0E7-4338E35712F1}" type="pres">
      <dgm:prSet presAssocID="{247F874E-D19E-4E11-909F-62EF26CC02D9}" presName="composite" presStyleCnt="0"/>
      <dgm:spPr/>
    </dgm:pt>
    <dgm:pt modelId="{F24205FE-2A3D-4CEB-9CEB-0B2D811F1E3A}" type="pres">
      <dgm:prSet presAssocID="{247F874E-D19E-4E11-909F-62EF26CC02D9}" presName="parTx" presStyleLbl="alignNode1" presStyleIdx="0" presStyleCnt="3" custScaleY="68182">
        <dgm:presLayoutVars>
          <dgm:chMax val="0"/>
          <dgm:chPref val="0"/>
          <dgm:bulletEnabled val="1"/>
        </dgm:presLayoutVars>
      </dgm:prSet>
      <dgm:spPr/>
      <dgm:t>
        <a:bodyPr/>
        <a:lstStyle/>
        <a:p>
          <a:endParaRPr lang="fr-FR"/>
        </a:p>
      </dgm:t>
    </dgm:pt>
    <dgm:pt modelId="{1365B462-E79E-433A-9CED-9E1560D46C30}" type="pres">
      <dgm:prSet presAssocID="{247F874E-D19E-4E11-909F-62EF26CC02D9}" presName="desTx" presStyleLbl="alignAccFollowNode1" presStyleIdx="0" presStyleCnt="3">
        <dgm:presLayoutVars>
          <dgm:bulletEnabled val="1"/>
        </dgm:presLayoutVars>
      </dgm:prSet>
      <dgm:spPr/>
      <dgm:t>
        <a:bodyPr/>
        <a:lstStyle/>
        <a:p>
          <a:endParaRPr lang="fr-FR"/>
        </a:p>
      </dgm:t>
    </dgm:pt>
    <dgm:pt modelId="{249C1E52-9E0F-4480-B3C9-F172AF596815}" type="pres">
      <dgm:prSet presAssocID="{AA8B8B46-B7C3-41C7-BC2F-C9C8E475DA58}" presName="space" presStyleCnt="0"/>
      <dgm:spPr/>
    </dgm:pt>
    <dgm:pt modelId="{E7866C66-7165-4ECC-99FE-D7BFE1C6B021}" type="pres">
      <dgm:prSet presAssocID="{45E314E4-7E13-4F04-BCC6-78F7CF5BB9AD}" presName="composite" presStyleCnt="0"/>
      <dgm:spPr/>
    </dgm:pt>
    <dgm:pt modelId="{5BAEF208-47C0-4C74-8DB1-B86539B1B17E}" type="pres">
      <dgm:prSet presAssocID="{45E314E4-7E13-4F04-BCC6-78F7CF5BB9AD}" presName="parTx" presStyleLbl="alignNode1" presStyleIdx="1" presStyleCnt="3" custScaleY="68182">
        <dgm:presLayoutVars>
          <dgm:chMax val="0"/>
          <dgm:chPref val="0"/>
          <dgm:bulletEnabled val="1"/>
        </dgm:presLayoutVars>
      </dgm:prSet>
      <dgm:spPr/>
      <dgm:t>
        <a:bodyPr/>
        <a:lstStyle/>
        <a:p>
          <a:endParaRPr lang="fr-FR"/>
        </a:p>
      </dgm:t>
    </dgm:pt>
    <dgm:pt modelId="{A37BE77A-65E3-497E-8B2B-83668FADFFD8}" type="pres">
      <dgm:prSet presAssocID="{45E314E4-7E13-4F04-BCC6-78F7CF5BB9AD}" presName="desTx" presStyleLbl="alignAccFollowNode1" presStyleIdx="1" presStyleCnt="3">
        <dgm:presLayoutVars>
          <dgm:bulletEnabled val="1"/>
        </dgm:presLayoutVars>
      </dgm:prSet>
      <dgm:spPr/>
      <dgm:t>
        <a:bodyPr/>
        <a:lstStyle/>
        <a:p>
          <a:endParaRPr lang="fr-FR"/>
        </a:p>
      </dgm:t>
    </dgm:pt>
    <dgm:pt modelId="{501C0764-FDB9-4125-8F21-AC5A76621DD4}" type="pres">
      <dgm:prSet presAssocID="{81468EEA-AB1E-48BA-918B-9A4D4384AADB}" presName="space" presStyleCnt="0"/>
      <dgm:spPr/>
    </dgm:pt>
    <dgm:pt modelId="{7DC66544-35FA-4145-9608-41B4FB9CC47A}" type="pres">
      <dgm:prSet presAssocID="{5AF54936-B51B-429D-AA91-A483BA8EA4DA}" presName="composite" presStyleCnt="0"/>
      <dgm:spPr/>
    </dgm:pt>
    <dgm:pt modelId="{BE9ECD08-8A41-440C-86C6-4A58ACFC32C2}" type="pres">
      <dgm:prSet presAssocID="{5AF54936-B51B-429D-AA91-A483BA8EA4DA}" presName="parTx" presStyleLbl="alignNode1" presStyleIdx="2" presStyleCnt="3" custScaleY="68182">
        <dgm:presLayoutVars>
          <dgm:chMax val="0"/>
          <dgm:chPref val="0"/>
          <dgm:bulletEnabled val="1"/>
        </dgm:presLayoutVars>
      </dgm:prSet>
      <dgm:spPr/>
      <dgm:t>
        <a:bodyPr/>
        <a:lstStyle/>
        <a:p>
          <a:endParaRPr lang="fr-FR"/>
        </a:p>
      </dgm:t>
    </dgm:pt>
    <dgm:pt modelId="{B9495AA7-E90A-43EE-9DC6-4C4AC27ED321}" type="pres">
      <dgm:prSet presAssocID="{5AF54936-B51B-429D-AA91-A483BA8EA4DA}" presName="desTx" presStyleLbl="alignAccFollowNode1" presStyleIdx="2" presStyleCnt="3">
        <dgm:presLayoutVars>
          <dgm:bulletEnabled val="1"/>
        </dgm:presLayoutVars>
      </dgm:prSet>
      <dgm:spPr/>
      <dgm:t>
        <a:bodyPr/>
        <a:lstStyle/>
        <a:p>
          <a:endParaRPr lang="fr-FR"/>
        </a:p>
      </dgm:t>
    </dgm:pt>
  </dgm:ptLst>
  <dgm:cxnLst>
    <dgm:cxn modelId="{FCA5250B-284B-437A-9183-F3E0D0E4CB22}" type="presOf" srcId="{247F874E-D19E-4E11-909F-62EF26CC02D9}" destId="{F24205FE-2A3D-4CEB-9CEB-0B2D811F1E3A}" srcOrd="0" destOrd="0" presId="urn:microsoft.com/office/officeart/2005/8/layout/hList1"/>
    <dgm:cxn modelId="{538EDB41-688E-49AB-BFAF-FECA8F9B083E}" type="presOf" srcId="{5AF54936-B51B-429D-AA91-A483BA8EA4DA}" destId="{BE9ECD08-8A41-440C-86C6-4A58ACFC32C2}" srcOrd="0" destOrd="0" presId="urn:microsoft.com/office/officeart/2005/8/layout/hList1"/>
    <dgm:cxn modelId="{00060248-D2CA-474E-9035-0029BCD2CCB8}" srcId="{45E314E4-7E13-4F04-BCC6-78F7CF5BB9AD}" destId="{06A04E26-4BF4-42B3-AE71-4144E9FDA4DF}" srcOrd="0" destOrd="0" parTransId="{0A17023B-E335-4658-84C6-30D07C33E7C7}" sibTransId="{7280189F-75A2-4741-A4B3-4B2009EAE839}"/>
    <dgm:cxn modelId="{0338C925-5D39-4250-A434-D05B04031A94}" type="presOf" srcId="{029AA4A3-B2FB-4686-B358-D4C4F20A1F82}" destId="{1365B462-E79E-433A-9CED-9E1560D46C30}" srcOrd="0" destOrd="0" presId="urn:microsoft.com/office/officeart/2005/8/layout/hList1"/>
    <dgm:cxn modelId="{86A0433B-5B35-482B-B801-FD43911B2AF6}" type="presOf" srcId="{45E314E4-7E13-4F04-BCC6-78F7CF5BB9AD}" destId="{5BAEF208-47C0-4C74-8DB1-B86539B1B17E}" srcOrd="0" destOrd="0" presId="urn:microsoft.com/office/officeart/2005/8/layout/hList1"/>
    <dgm:cxn modelId="{01811C27-3BEB-4F6A-9180-E9453689CC1F}" srcId="{DE2765F5-1F39-405E-8ECA-4E2561A4A9E1}" destId="{45E314E4-7E13-4F04-BCC6-78F7CF5BB9AD}" srcOrd="1" destOrd="0" parTransId="{770519B8-3FD8-4DB1-ACCA-F9D0DE3D81D4}" sibTransId="{81468EEA-AB1E-48BA-918B-9A4D4384AADB}"/>
    <dgm:cxn modelId="{979BDAE1-F79C-4060-B6C1-084011A4F306}" type="presOf" srcId="{06A04E26-4BF4-42B3-AE71-4144E9FDA4DF}" destId="{A37BE77A-65E3-497E-8B2B-83668FADFFD8}" srcOrd="0" destOrd="0" presId="urn:microsoft.com/office/officeart/2005/8/layout/hList1"/>
    <dgm:cxn modelId="{DBA01D74-EDAF-467A-AE1B-6B0A14FED6D0}" type="presOf" srcId="{DE2765F5-1F39-405E-8ECA-4E2561A4A9E1}" destId="{101ABCFA-9E5D-4EA4-863C-C9E6CD8801CC}" srcOrd="0" destOrd="0" presId="urn:microsoft.com/office/officeart/2005/8/layout/hList1"/>
    <dgm:cxn modelId="{7C237B2E-022D-4242-BAC7-B610A1D5D4FE}" srcId="{247F874E-D19E-4E11-909F-62EF26CC02D9}" destId="{029AA4A3-B2FB-4686-B358-D4C4F20A1F82}" srcOrd="0" destOrd="0" parTransId="{2FB487E3-CAD0-4CB8-BE22-3197C419D6DE}" sibTransId="{F4799096-712D-4DD8-ACCA-FDF0F28DD978}"/>
    <dgm:cxn modelId="{009B927E-3521-4F47-B6EC-51203B65FF57}" srcId="{DE2765F5-1F39-405E-8ECA-4E2561A4A9E1}" destId="{5AF54936-B51B-429D-AA91-A483BA8EA4DA}" srcOrd="2" destOrd="0" parTransId="{58F94318-5F59-491A-9EFE-D3779770924B}" sibTransId="{FA8EF9F8-E19E-402B-B532-05D5A8B1F503}"/>
    <dgm:cxn modelId="{44E151DD-3595-463E-BC23-E8CC46E71CF6}" srcId="{5AF54936-B51B-429D-AA91-A483BA8EA4DA}" destId="{FA61098A-271A-470A-A7AA-916F91DDC287}" srcOrd="0" destOrd="0" parTransId="{3B287CDF-C6D6-49DF-824C-9B8AF9250CFB}" sibTransId="{1257FD1E-E786-4264-966D-8A4379C3E339}"/>
    <dgm:cxn modelId="{C175E568-0FF4-4F54-8A28-7FFA0F5028D8}" srcId="{DE2765F5-1F39-405E-8ECA-4E2561A4A9E1}" destId="{247F874E-D19E-4E11-909F-62EF26CC02D9}" srcOrd="0" destOrd="0" parTransId="{8C2F39AD-1D51-4C66-B478-DC27B3F6A9DD}" sibTransId="{AA8B8B46-B7C3-41C7-BC2F-C9C8E475DA58}"/>
    <dgm:cxn modelId="{23409DF1-715C-40EC-8F7B-E78F3C689CEC}" type="presOf" srcId="{FA61098A-271A-470A-A7AA-916F91DDC287}" destId="{B9495AA7-E90A-43EE-9DC6-4C4AC27ED321}" srcOrd="0" destOrd="0" presId="urn:microsoft.com/office/officeart/2005/8/layout/hList1"/>
    <dgm:cxn modelId="{F03E1DAA-1BC6-494C-B029-C2883CF99FA6}" type="presParOf" srcId="{101ABCFA-9E5D-4EA4-863C-C9E6CD8801CC}" destId="{36F9AADB-B326-478A-A0E7-4338E35712F1}" srcOrd="0" destOrd="0" presId="urn:microsoft.com/office/officeart/2005/8/layout/hList1"/>
    <dgm:cxn modelId="{B2B53559-833D-4948-8B31-AC976DF5408F}" type="presParOf" srcId="{36F9AADB-B326-478A-A0E7-4338E35712F1}" destId="{F24205FE-2A3D-4CEB-9CEB-0B2D811F1E3A}" srcOrd="0" destOrd="0" presId="urn:microsoft.com/office/officeart/2005/8/layout/hList1"/>
    <dgm:cxn modelId="{F7631BF3-5792-47C9-B639-C1CDBA95477B}" type="presParOf" srcId="{36F9AADB-B326-478A-A0E7-4338E35712F1}" destId="{1365B462-E79E-433A-9CED-9E1560D46C30}" srcOrd="1" destOrd="0" presId="urn:microsoft.com/office/officeart/2005/8/layout/hList1"/>
    <dgm:cxn modelId="{2EE67D7C-BA65-4BCB-8EF2-A8965725BE7B}" type="presParOf" srcId="{101ABCFA-9E5D-4EA4-863C-C9E6CD8801CC}" destId="{249C1E52-9E0F-4480-B3C9-F172AF596815}" srcOrd="1" destOrd="0" presId="urn:microsoft.com/office/officeart/2005/8/layout/hList1"/>
    <dgm:cxn modelId="{AA9879FC-4182-4178-B146-70AF29290851}" type="presParOf" srcId="{101ABCFA-9E5D-4EA4-863C-C9E6CD8801CC}" destId="{E7866C66-7165-4ECC-99FE-D7BFE1C6B021}" srcOrd="2" destOrd="0" presId="urn:microsoft.com/office/officeart/2005/8/layout/hList1"/>
    <dgm:cxn modelId="{5E2827A8-0406-4DCE-9C4C-6B5FBDB693CC}" type="presParOf" srcId="{E7866C66-7165-4ECC-99FE-D7BFE1C6B021}" destId="{5BAEF208-47C0-4C74-8DB1-B86539B1B17E}" srcOrd="0" destOrd="0" presId="urn:microsoft.com/office/officeart/2005/8/layout/hList1"/>
    <dgm:cxn modelId="{A1DB7DB7-1039-4A29-9D0F-A61C95CE0A54}" type="presParOf" srcId="{E7866C66-7165-4ECC-99FE-D7BFE1C6B021}" destId="{A37BE77A-65E3-497E-8B2B-83668FADFFD8}" srcOrd="1" destOrd="0" presId="urn:microsoft.com/office/officeart/2005/8/layout/hList1"/>
    <dgm:cxn modelId="{BE8F4C79-4295-4109-8627-F229EC09C50D}" type="presParOf" srcId="{101ABCFA-9E5D-4EA4-863C-C9E6CD8801CC}" destId="{501C0764-FDB9-4125-8F21-AC5A76621DD4}" srcOrd="3" destOrd="0" presId="urn:microsoft.com/office/officeart/2005/8/layout/hList1"/>
    <dgm:cxn modelId="{9C2E1588-9D2C-451F-BA37-1B50B1AC3A93}" type="presParOf" srcId="{101ABCFA-9E5D-4EA4-863C-C9E6CD8801CC}" destId="{7DC66544-35FA-4145-9608-41B4FB9CC47A}" srcOrd="4" destOrd="0" presId="urn:microsoft.com/office/officeart/2005/8/layout/hList1"/>
    <dgm:cxn modelId="{50F8159C-BB1D-4419-960E-5E9EC68B5BC6}" type="presParOf" srcId="{7DC66544-35FA-4145-9608-41B4FB9CC47A}" destId="{BE9ECD08-8A41-440C-86C6-4A58ACFC32C2}" srcOrd="0" destOrd="0" presId="urn:microsoft.com/office/officeart/2005/8/layout/hList1"/>
    <dgm:cxn modelId="{3CE1CFEA-4E35-4B6B-9B2B-E23FD6CF861D}" type="presParOf" srcId="{7DC66544-35FA-4145-9608-41B4FB9CC47A}" destId="{B9495AA7-E90A-43EE-9DC6-4C4AC27ED321}"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6A9CB-ED5D-4682-BB53-7513B64CDF76}">
      <dsp:nvSpPr>
        <dsp:cNvPr id="0" name=""/>
        <dsp:cNvSpPr/>
      </dsp:nvSpPr>
      <dsp:spPr>
        <a:xfrm>
          <a:off x="335020" y="18351"/>
          <a:ext cx="1573222" cy="185084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B515F7-750B-41C6-837B-E309597C60D6}">
      <dsp:nvSpPr>
        <dsp:cNvPr id="0" name=""/>
        <dsp:cNvSpPr/>
      </dsp:nvSpPr>
      <dsp:spPr>
        <a:xfrm>
          <a:off x="413681" y="92385"/>
          <a:ext cx="1415900" cy="1203052"/>
        </a:xfrm>
        <a:prstGeom prst="rect">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221D3-6714-464B-B8DB-97B73921D03A}">
      <dsp:nvSpPr>
        <dsp:cNvPr id="0" name=""/>
        <dsp:cNvSpPr/>
      </dsp:nvSpPr>
      <dsp:spPr>
        <a:xfrm>
          <a:off x="413681" y="1295437"/>
          <a:ext cx="1415900" cy="49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ar-MA" sz="1300" kern="1200" dirty="0" smtClean="0">
              <a:solidFill>
                <a:schemeClr val="accent1">
                  <a:lumMod val="50000"/>
                </a:schemeClr>
              </a:solidFill>
            </a:rPr>
            <a:t>المهاجرون واللاجئون</a:t>
          </a:r>
          <a:endParaRPr lang="fr-FR" sz="1300" kern="1200" dirty="0">
            <a:solidFill>
              <a:schemeClr val="accent1">
                <a:lumMod val="50000"/>
              </a:schemeClr>
            </a:solidFill>
          </a:endParaRPr>
        </a:p>
      </dsp:txBody>
      <dsp:txXfrm>
        <a:off x="413681" y="1295437"/>
        <a:ext cx="1415900" cy="499729"/>
      </dsp:txXfrm>
    </dsp:sp>
    <dsp:sp modelId="{489FE260-2939-4AD0-9C11-4369BFB9B3B1}">
      <dsp:nvSpPr>
        <dsp:cNvPr id="0" name=""/>
        <dsp:cNvSpPr/>
      </dsp:nvSpPr>
      <dsp:spPr>
        <a:xfrm>
          <a:off x="2098607" y="18351"/>
          <a:ext cx="1573222" cy="185084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E53BE8-70C3-4CDA-828C-CE635FFDDC06}">
      <dsp:nvSpPr>
        <dsp:cNvPr id="0" name=""/>
        <dsp:cNvSpPr/>
      </dsp:nvSpPr>
      <dsp:spPr>
        <a:xfrm>
          <a:off x="2212892" y="139882"/>
          <a:ext cx="1415900" cy="1203052"/>
        </a:xfrm>
        <a:prstGeom prst="rect">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3C4D5F-2674-4486-8F4C-892CCA034EFB}">
      <dsp:nvSpPr>
        <dsp:cNvPr id="0" name=""/>
        <dsp:cNvSpPr/>
      </dsp:nvSpPr>
      <dsp:spPr>
        <a:xfrm>
          <a:off x="2177268" y="1295437"/>
          <a:ext cx="1415900" cy="49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ar-MA" sz="1300" kern="1200" dirty="0" smtClean="0"/>
            <a:t>الأشخاص ذوي الاحتياجات الخاصة</a:t>
          </a:r>
          <a:endParaRPr lang="fr-FR" sz="1300" kern="1200" dirty="0"/>
        </a:p>
      </dsp:txBody>
      <dsp:txXfrm>
        <a:off x="2177268" y="1295437"/>
        <a:ext cx="1415900" cy="499729"/>
      </dsp:txXfrm>
    </dsp:sp>
    <dsp:sp modelId="{12AFE9A7-FD5D-410A-8B88-69516B622B54}">
      <dsp:nvSpPr>
        <dsp:cNvPr id="0" name=""/>
        <dsp:cNvSpPr/>
      </dsp:nvSpPr>
      <dsp:spPr>
        <a:xfrm>
          <a:off x="1216813" y="2026523"/>
          <a:ext cx="1573222" cy="185084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18062B-FBF0-42F8-988E-93FBE0E13600}">
      <dsp:nvSpPr>
        <dsp:cNvPr id="0" name=""/>
        <dsp:cNvSpPr/>
      </dsp:nvSpPr>
      <dsp:spPr>
        <a:xfrm>
          <a:off x="1295474" y="2100557"/>
          <a:ext cx="1415900" cy="1203052"/>
        </a:xfrm>
        <a:prstGeom prst="rect">
          <a:avLst/>
        </a:prstGeom>
        <a:blipFill rotWithShape="1">
          <a:blip xmlns:r="http://schemas.openxmlformats.org/officeDocument/2006/relationships" r:embed="rId3"/>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0BF35-FAF8-4582-9F89-2A646C347BF9}">
      <dsp:nvSpPr>
        <dsp:cNvPr id="0" name=""/>
        <dsp:cNvSpPr/>
      </dsp:nvSpPr>
      <dsp:spPr>
        <a:xfrm>
          <a:off x="1295474" y="3303609"/>
          <a:ext cx="1415900" cy="49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ar-MA" sz="1300" kern="1200" dirty="0" smtClean="0">
              <a:solidFill>
                <a:schemeClr val="accent1">
                  <a:lumMod val="50000"/>
                </a:schemeClr>
              </a:solidFill>
            </a:rPr>
            <a:t>النساء في وضعية صعبة</a:t>
          </a:r>
          <a:endParaRPr lang="fr-FR" sz="1300" kern="1200" dirty="0"/>
        </a:p>
      </dsp:txBody>
      <dsp:txXfrm>
        <a:off x="1295474" y="3303609"/>
        <a:ext cx="1415900" cy="499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205FE-2A3D-4CEB-9CEB-0B2D811F1E3A}">
      <dsp:nvSpPr>
        <dsp:cNvPr id="0" name=""/>
        <dsp:cNvSpPr/>
      </dsp:nvSpPr>
      <dsp:spPr>
        <a:xfrm>
          <a:off x="3645" y="117802"/>
          <a:ext cx="3554015" cy="471273"/>
        </a:xfrm>
        <a:prstGeom prst="rect">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ar-MA" sz="1800" b="1" kern="1200" spc="-100" smtClean="0">
              <a:latin typeface="+mj-lt"/>
              <a:ea typeface="+mj-ea"/>
              <a:cs typeface="+mj-cs"/>
            </a:rPr>
            <a:t>التدبير رقم 3</a:t>
          </a:r>
          <a:endParaRPr lang="fr-FR" sz="1800" kern="1200" dirty="0"/>
        </a:p>
      </dsp:txBody>
      <dsp:txXfrm>
        <a:off x="3645" y="117802"/>
        <a:ext cx="3554015" cy="471273"/>
      </dsp:txXfrm>
    </dsp:sp>
    <dsp:sp modelId="{1365B462-E79E-433A-9CED-9E1560D46C30}">
      <dsp:nvSpPr>
        <dsp:cNvPr id="0" name=""/>
        <dsp:cNvSpPr/>
      </dsp:nvSpPr>
      <dsp:spPr>
        <a:xfrm>
          <a:off x="3645" y="479113"/>
          <a:ext cx="3554015" cy="1166625"/>
        </a:xfrm>
        <a:prstGeom prst="rect">
          <a:avLst/>
        </a:prstGeom>
        <a:solidFill>
          <a:schemeClr val="accent6">
            <a:alpha val="90000"/>
            <a:tint val="40000"/>
            <a:hueOff val="0"/>
            <a:satOff val="0"/>
            <a:lumOff val="0"/>
            <a:alphaOff val="0"/>
          </a:schemeClr>
        </a:solidFill>
        <a:ln w="2642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r" defTabSz="533400">
            <a:lnSpc>
              <a:spcPct val="90000"/>
            </a:lnSpc>
            <a:spcBef>
              <a:spcPct val="0"/>
            </a:spcBef>
            <a:spcAft>
              <a:spcPct val="15000"/>
            </a:spcAft>
            <a:buChar char="••"/>
          </a:pPr>
          <a:r>
            <a:rPr lang="ar-MA" sz="1200" kern="1200" dirty="0" smtClean="0"/>
            <a:t>إنشاء </a:t>
          </a:r>
          <a:r>
            <a:rPr lang="ar-MA" sz="1200" b="1" kern="1200" dirty="0" smtClean="0"/>
            <a:t>مرصد إقليمي للمراقبة والابتكار الاجتماعي </a:t>
          </a:r>
          <a:r>
            <a:rPr lang="ar-MA" sz="1200" kern="1200" dirty="0" smtClean="0"/>
            <a:t>الذي سيهتم بتطوير جميع الدراسات والبيانات والدراسات الاستقصائية المتعلقة بالفئات  الاجتماعية المهمشة على المستوى الجهوي</a:t>
          </a:r>
          <a:endParaRPr lang="fr-FR" sz="1200" kern="1200" dirty="0"/>
        </a:p>
      </dsp:txBody>
      <dsp:txXfrm>
        <a:off x="3645" y="479113"/>
        <a:ext cx="3554015" cy="1166625"/>
      </dsp:txXfrm>
    </dsp:sp>
    <dsp:sp modelId="{5BAEF208-47C0-4C74-8DB1-B86539B1B17E}">
      <dsp:nvSpPr>
        <dsp:cNvPr id="0" name=""/>
        <dsp:cNvSpPr/>
      </dsp:nvSpPr>
      <dsp:spPr>
        <a:xfrm>
          <a:off x="4055223" y="117802"/>
          <a:ext cx="3554015" cy="471273"/>
        </a:xfrm>
        <a:prstGeom prst="rect">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ar-MA" sz="1800" b="1" kern="1200" spc="-100" smtClean="0">
              <a:latin typeface="+mj-lt"/>
              <a:ea typeface="+mj-ea"/>
              <a:cs typeface="+mj-cs"/>
            </a:rPr>
            <a:t>التدبير رقم 2</a:t>
          </a:r>
          <a:endParaRPr lang="fr-FR" sz="1800" kern="1200" dirty="0"/>
        </a:p>
      </dsp:txBody>
      <dsp:txXfrm>
        <a:off x="4055223" y="117802"/>
        <a:ext cx="3554015" cy="471273"/>
      </dsp:txXfrm>
    </dsp:sp>
    <dsp:sp modelId="{A37BE77A-65E3-497E-8B2B-83668FADFFD8}">
      <dsp:nvSpPr>
        <dsp:cNvPr id="0" name=""/>
        <dsp:cNvSpPr/>
      </dsp:nvSpPr>
      <dsp:spPr>
        <a:xfrm>
          <a:off x="4055223" y="479113"/>
          <a:ext cx="3554015" cy="1166625"/>
        </a:xfrm>
        <a:prstGeom prst="rect">
          <a:avLst/>
        </a:prstGeom>
        <a:solidFill>
          <a:schemeClr val="accent6">
            <a:alpha val="90000"/>
            <a:tint val="40000"/>
            <a:hueOff val="0"/>
            <a:satOff val="0"/>
            <a:lumOff val="0"/>
            <a:alphaOff val="0"/>
          </a:schemeClr>
        </a:solidFill>
        <a:ln w="2642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r" defTabSz="533400">
            <a:lnSpc>
              <a:spcPct val="90000"/>
            </a:lnSpc>
            <a:spcBef>
              <a:spcPct val="0"/>
            </a:spcBef>
            <a:spcAft>
              <a:spcPct val="15000"/>
            </a:spcAft>
            <a:buChar char="••"/>
          </a:pPr>
          <a:r>
            <a:rPr lang="ar-MA" sz="1200" kern="1200" dirty="0" smtClean="0"/>
            <a:t>إنشاء </a:t>
          </a:r>
          <a:r>
            <a:rPr lang="ar-MA" sz="1200" b="1" kern="1200" dirty="0" smtClean="0"/>
            <a:t>لجنة مشتركة بين الهيئة المنتخبة و الهيئات التنفيذية </a:t>
          </a:r>
          <a:r>
            <a:rPr lang="ar-MA" sz="1200" kern="1200" dirty="0" smtClean="0"/>
            <a:t>لمراقبة السياسات الوطنية والتنسيق مع الشركاء والحوار مع المجتمع المدني في مجالات التدخل الثلاثة</a:t>
          </a:r>
          <a:endParaRPr lang="fr-FR" sz="1200" kern="1200" dirty="0"/>
        </a:p>
      </dsp:txBody>
      <dsp:txXfrm>
        <a:off x="4055223" y="479113"/>
        <a:ext cx="3554015" cy="1166625"/>
      </dsp:txXfrm>
    </dsp:sp>
    <dsp:sp modelId="{BE9ECD08-8A41-440C-86C6-4A58ACFC32C2}">
      <dsp:nvSpPr>
        <dsp:cNvPr id="0" name=""/>
        <dsp:cNvSpPr/>
      </dsp:nvSpPr>
      <dsp:spPr>
        <a:xfrm>
          <a:off x="8106801" y="117802"/>
          <a:ext cx="3554015" cy="471273"/>
        </a:xfrm>
        <a:prstGeom prst="rect">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ar-MA" sz="1800" b="1" kern="1200" spc="-100" smtClean="0">
              <a:latin typeface="+mj-lt"/>
              <a:ea typeface="+mj-ea"/>
              <a:cs typeface="+mj-cs"/>
            </a:rPr>
            <a:t>التدبير رقم 1</a:t>
          </a:r>
          <a:endParaRPr lang="fr-FR" sz="1800" kern="1200" dirty="0"/>
        </a:p>
      </dsp:txBody>
      <dsp:txXfrm>
        <a:off x="8106801" y="117802"/>
        <a:ext cx="3554015" cy="471273"/>
      </dsp:txXfrm>
    </dsp:sp>
    <dsp:sp modelId="{B9495AA7-E90A-43EE-9DC6-4C4AC27ED321}">
      <dsp:nvSpPr>
        <dsp:cNvPr id="0" name=""/>
        <dsp:cNvSpPr/>
      </dsp:nvSpPr>
      <dsp:spPr>
        <a:xfrm>
          <a:off x="8106801" y="479113"/>
          <a:ext cx="3554015" cy="1166625"/>
        </a:xfrm>
        <a:prstGeom prst="rect">
          <a:avLst/>
        </a:prstGeom>
        <a:solidFill>
          <a:schemeClr val="accent6">
            <a:alpha val="90000"/>
            <a:tint val="40000"/>
            <a:hueOff val="0"/>
            <a:satOff val="0"/>
            <a:lumOff val="0"/>
            <a:alphaOff val="0"/>
          </a:schemeClr>
        </a:solidFill>
        <a:ln w="2642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r" defTabSz="533400">
            <a:lnSpc>
              <a:spcPct val="90000"/>
            </a:lnSpc>
            <a:spcBef>
              <a:spcPct val="0"/>
            </a:spcBef>
            <a:spcAft>
              <a:spcPct val="15000"/>
            </a:spcAft>
            <a:buChar char="••"/>
          </a:pPr>
          <a:r>
            <a:rPr lang="ar-MA" sz="1200" b="1" kern="1200" dirty="0" smtClean="0"/>
            <a:t>تطوير قدرات </a:t>
          </a:r>
          <a:r>
            <a:rPr lang="ar-MA" sz="1200" kern="1200" dirty="0" smtClean="0"/>
            <a:t>الهيئات المنتخبة والممثلين التنفيذيين حول النوع الاجتماعي والاندماج الاجتماعي ، حقوق الإنسان والمهاجرين، الآليات القانونية والمؤسسية الوطنية والدولية من طرف مختصين وطنيين ودوليين وكدا عبر تبادل الخبرات مع هيئات فاعلة في نفس المجال </a:t>
          </a:r>
          <a:endParaRPr lang="fr-FR" sz="1200" kern="1200" dirty="0"/>
        </a:p>
      </dsp:txBody>
      <dsp:txXfrm>
        <a:off x="8106801" y="479113"/>
        <a:ext cx="3554015" cy="1166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205FE-2A3D-4CEB-9CEB-0B2D811F1E3A}">
      <dsp:nvSpPr>
        <dsp:cNvPr id="0" name=""/>
        <dsp:cNvSpPr/>
      </dsp:nvSpPr>
      <dsp:spPr>
        <a:xfrm>
          <a:off x="3663" y="126643"/>
          <a:ext cx="3571874" cy="530183"/>
        </a:xfrm>
        <a:prstGeom prst="rect">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ar-MA" sz="1800" b="1" kern="1200" spc="-100" smtClean="0">
              <a:latin typeface="+mj-lt"/>
              <a:ea typeface="+mj-ea"/>
              <a:cs typeface="+mj-cs"/>
            </a:rPr>
            <a:t>المشروع  رقم 3</a:t>
          </a:r>
          <a:endParaRPr lang="fr-FR" sz="1800" kern="1200" dirty="0"/>
        </a:p>
      </dsp:txBody>
      <dsp:txXfrm>
        <a:off x="3663" y="126643"/>
        <a:ext cx="3571874" cy="530183"/>
      </dsp:txXfrm>
    </dsp:sp>
    <dsp:sp modelId="{1365B462-E79E-433A-9CED-9E1560D46C30}">
      <dsp:nvSpPr>
        <dsp:cNvPr id="0" name=""/>
        <dsp:cNvSpPr/>
      </dsp:nvSpPr>
      <dsp:spPr>
        <a:xfrm>
          <a:off x="3663" y="533117"/>
          <a:ext cx="3571874" cy="1185839"/>
        </a:xfrm>
        <a:prstGeom prst="rect">
          <a:avLst/>
        </a:prstGeom>
        <a:solidFill>
          <a:schemeClr val="accent6">
            <a:alpha val="90000"/>
            <a:tint val="40000"/>
            <a:hueOff val="0"/>
            <a:satOff val="0"/>
            <a:lumOff val="0"/>
            <a:alphaOff val="0"/>
          </a:schemeClr>
        </a:solidFill>
        <a:ln w="2642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r" defTabSz="533400">
            <a:lnSpc>
              <a:spcPct val="90000"/>
            </a:lnSpc>
            <a:spcBef>
              <a:spcPct val="0"/>
            </a:spcBef>
            <a:spcAft>
              <a:spcPct val="15000"/>
            </a:spcAft>
            <a:buChar char="••"/>
          </a:pPr>
          <a:r>
            <a:rPr lang="ar-MA" sz="1200" kern="1200" dirty="0" smtClean="0"/>
            <a:t>بناء </a:t>
          </a:r>
          <a:r>
            <a:rPr lang="ar-MA" sz="1200" b="1" kern="1200" dirty="0" smtClean="0"/>
            <a:t>سوق تضامني على مستوى مدينة طنجة</a:t>
          </a:r>
          <a:r>
            <a:rPr lang="ar-MA" sz="1200" kern="1200" dirty="0" smtClean="0"/>
            <a:t> لضمان وجود مقر مبيعات دائمة لصالح التعاونيات والمؤسسات الاجتماعية ومنتجات </a:t>
          </a:r>
          <a:r>
            <a:rPr lang="ar-MA" sz="1200" kern="1200" smtClean="0"/>
            <a:t>الفئات الهشة</a:t>
          </a:r>
          <a:endParaRPr lang="fr-FR" sz="1200" kern="1200" dirty="0"/>
        </a:p>
      </dsp:txBody>
      <dsp:txXfrm>
        <a:off x="3663" y="533117"/>
        <a:ext cx="3571874" cy="1185839"/>
      </dsp:txXfrm>
    </dsp:sp>
    <dsp:sp modelId="{5BAEF208-47C0-4C74-8DB1-B86539B1B17E}">
      <dsp:nvSpPr>
        <dsp:cNvPr id="0" name=""/>
        <dsp:cNvSpPr/>
      </dsp:nvSpPr>
      <dsp:spPr>
        <a:xfrm>
          <a:off x="4075600" y="126643"/>
          <a:ext cx="3571874" cy="530183"/>
        </a:xfrm>
        <a:prstGeom prst="rect">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ar-MA" sz="1800" b="1" kern="1200" spc="-100" smtClean="0">
              <a:latin typeface="+mj-lt"/>
              <a:ea typeface="+mj-ea"/>
              <a:cs typeface="+mj-cs"/>
            </a:rPr>
            <a:t>المشروع رقم 2</a:t>
          </a:r>
          <a:endParaRPr lang="fr-FR" sz="1800" kern="1200" dirty="0"/>
        </a:p>
      </dsp:txBody>
      <dsp:txXfrm>
        <a:off x="4075600" y="126643"/>
        <a:ext cx="3571874" cy="530183"/>
      </dsp:txXfrm>
    </dsp:sp>
    <dsp:sp modelId="{A37BE77A-65E3-497E-8B2B-83668FADFFD8}">
      <dsp:nvSpPr>
        <dsp:cNvPr id="0" name=""/>
        <dsp:cNvSpPr/>
      </dsp:nvSpPr>
      <dsp:spPr>
        <a:xfrm>
          <a:off x="4075600" y="533117"/>
          <a:ext cx="3571874" cy="1185839"/>
        </a:xfrm>
        <a:prstGeom prst="rect">
          <a:avLst/>
        </a:prstGeom>
        <a:solidFill>
          <a:schemeClr val="accent6">
            <a:alpha val="90000"/>
            <a:tint val="40000"/>
            <a:hueOff val="0"/>
            <a:satOff val="0"/>
            <a:lumOff val="0"/>
            <a:alphaOff val="0"/>
          </a:schemeClr>
        </a:solidFill>
        <a:ln w="2642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r" defTabSz="533400">
            <a:lnSpc>
              <a:spcPct val="90000"/>
            </a:lnSpc>
            <a:spcBef>
              <a:spcPct val="0"/>
            </a:spcBef>
            <a:spcAft>
              <a:spcPct val="15000"/>
            </a:spcAft>
            <a:buChar char="••"/>
          </a:pPr>
          <a:r>
            <a:rPr lang="ar-MA" sz="1200" kern="1200" dirty="0" smtClean="0"/>
            <a:t>تنظيم </a:t>
          </a:r>
          <a:r>
            <a:rPr lang="ar-MA" sz="1200" b="1" kern="1200" dirty="0" smtClean="0"/>
            <a:t>منتدى جهوي سنوي للتشغيل </a:t>
          </a:r>
          <a:r>
            <a:rPr lang="ar-MA" sz="1200" kern="1200" dirty="0" smtClean="0"/>
            <a:t>خاص بالمهاجرين واللاجئين و الأشخاص ذوي الاحتياجات الخاصة بشراكة مع منظمات المجتمع المدني, القطاع الخاص والهيئات المانحة</a:t>
          </a:r>
          <a:endParaRPr lang="fr-FR" sz="1200" kern="1200" dirty="0"/>
        </a:p>
      </dsp:txBody>
      <dsp:txXfrm>
        <a:off x="4075600" y="533117"/>
        <a:ext cx="3571874" cy="1185839"/>
      </dsp:txXfrm>
    </dsp:sp>
    <dsp:sp modelId="{BE9ECD08-8A41-440C-86C6-4A58ACFC32C2}">
      <dsp:nvSpPr>
        <dsp:cNvPr id="0" name=""/>
        <dsp:cNvSpPr/>
      </dsp:nvSpPr>
      <dsp:spPr>
        <a:xfrm>
          <a:off x="8151201" y="117055"/>
          <a:ext cx="3571874" cy="530183"/>
        </a:xfrm>
        <a:prstGeom prst="rect">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ar-MA" sz="1800" b="1" kern="1200" spc="-100" smtClean="0">
              <a:latin typeface="+mj-lt"/>
              <a:ea typeface="+mj-ea"/>
              <a:cs typeface="+mj-cs"/>
            </a:rPr>
            <a:t>المشروع  رقم 1</a:t>
          </a:r>
          <a:endParaRPr lang="fr-FR" sz="1800" kern="1200" dirty="0"/>
        </a:p>
      </dsp:txBody>
      <dsp:txXfrm>
        <a:off x="8151201" y="117055"/>
        <a:ext cx="3571874" cy="530183"/>
      </dsp:txXfrm>
    </dsp:sp>
    <dsp:sp modelId="{B9495AA7-E90A-43EE-9DC6-4C4AC27ED321}">
      <dsp:nvSpPr>
        <dsp:cNvPr id="0" name=""/>
        <dsp:cNvSpPr/>
      </dsp:nvSpPr>
      <dsp:spPr>
        <a:xfrm>
          <a:off x="8147537" y="533117"/>
          <a:ext cx="3571874" cy="1185839"/>
        </a:xfrm>
        <a:prstGeom prst="rect">
          <a:avLst/>
        </a:prstGeom>
        <a:solidFill>
          <a:schemeClr val="accent6">
            <a:alpha val="90000"/>
            <a:tint val="40000"/>
            <a:hueOff val="0"/>
            <a:satOff val="0"/>
            <a:lumOff val="0"/>
            <a:alphaOff val="0"/>
          </a:schemeClr>
        </a:solidFill>
        <a:ln w="2642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r" defTabSz="533400">
            <a:lnSpc>
              <a:spcPct val="90000"/>
            </a:lnSpc>
            <a:spcBef>
              <a:spcPct val="0"/>
            </a:spcBef>
            <a:spcAft>
              <a:spcPct val="15000"/>
            </a:spcAft>
            <a:buChar char="••"/>
          </a:pPr>
          <a:r>
            <a:rPr lang="ar-MA" sz="1200" kern="1200" dirty="0" smtClean="0"/>
            <a:t>وضع </a:t>
          </a:r>
          <a:r>
            <a:rPr lang="ar-MA" sz="1200" b="1" kern="1200" dirty="0" smtClean="0"/>
            <a:t>إطار مرجعي للرعاية النفسية والاجتماعية والدعم للأشخاص في وضعية هشة </a:t>
          </a:r>
          <a:r>
            <a:rPr lang="ar-MA" sz="1200" kern="1200" dirty="0" smtClean="0"/>
            <a:t>يوضع رهن اشارة جميع المتدخلين على مستوى الجهة</a:t>
          </a:r>
          <a:endParaRPr lang="fr-FR" sz="1200" kern="1200" dirty="0"/>
        </a:p>
        <a:p>
          <a:pPr marL="114300" lvl="1" indent="-114300" algn="r" defTabSz="533400">
            <a:lnSpc>
              <a:spcPct val="90000"/>
            </a:lnSpc>
            <a:spcBef>
              <a:spcPct val="0"/>
            </a:spcBef>
            <a:spcAft>
              <a:spcPct val="15000"/>
            </a:spcAft>
            <a:buChar char="••"/>
          </a:pPr>
          <a:r>
            <a:rPr lang="ar-MA" sz="1200" kern="1200" dirty="0" smtClean="0"/>
            <a:t>تطوير </a:t>
          </a:r>
          <a:r>
            <a:rPr lang="ar-MA" sz="1200" b="1" kern="1200" dirty="0" smtClean="0"/>
            <a:t>دلائل التكوين و تقوية قدرات المتدخلين </a:t>
          </a:r>
          <a:r>
            <a:rPr lang="ar-MA" sz="1200" kern="1200" dirty="0" smtClean="0"/>
            <a:t>في مجال الرعاية الاجتماعية على مستوى الجهة</a:t>
          </a:r>
          <a:endParaRPr lang="fr-FR" sz="1200" kern="1200" dirty="0"/>
        </a:p>
      </dsp:txBody>
      <dsp:txXfrm>
        <a:off x="8147537" y="533117"/>
        <a:ext cx="3571874" cy="1185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205FE-2A3D-4CEB-9CEB-0B2D811F1E3A}">
      <dsp:nvSpPr>
        <dsp:cNvPr id="0" name=""/>
        <dsp:cNvSpPr/>
      </dsp:nvSpPr>
      <dsp:spPr>
        <a:xfrm>
          <a:off x="3667" y="114863"/>
          <a:ext cx="3575446" cy="451637"/>
        </a:xfrm>
        <a:prstGeom prst="rect">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ar-MA" sz="1800" b="1" kern="1200" spc="-100" smtClean="0">
              <a:latin typeface="+mj-lt"/>
              <a:ea typeface="+mj-ea"/>
              <a:cs typeface="+mj-cs"/>
            </a:rPr>
            <a:t>النشاط  رقم 3</a:t>
          </a:r>
          <a:endParaRPr lang="fr-FR" sz="1800" kern="1200" dirty="0"/>
        </a:p>
      </dsp:txBody>
      <dsp:txXfrm>
        <a:off x="3667" y="114863"/>
        <a:ext cx="3575446" cy="451637"/>
      </dsp:txXfrm>
    </dsp:sp>
    <dsp:sp modelId="{1365B462-E79E-433A-9CED-9E1560D46C30}">
      <dsp:nvSpPr>
        <dsp:cNvPr id="0" name=""/>
        <dsp:cNvSpPr/>
      </dsp:nvSpPr>
      <dsp:spPr>
        <a:xfrm>
          <a:off x="3667" y="461120"/>
          <a:ext cx="3575446" cy="1010160"/>
        </a:xfrm>
        <a:prstGeom prst="rect">
          <a:avLst/>
        </a:prstGeom>
        <a:solidFill>
          <a:schemeClr val="accent6">
            <a:alpha val="90000"/>
            <a:tint val="40000"/>
            <a:hueOff val="0"/>
            <a:satOff val="0"/>
            <a:lumOff val="0"/>
            <a:alphaOff val="0"/>
          </a:schemeClr>
        </a:solidFill>
        <a:ln w="2642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r" defTabSz="533400">
            <a:lnSpc>
              <a:spcPct val="90000"/>
            </a:lnSpc>
            <a:spcBef>
              <a:spcPct val="0"/>
            </a:spcBef>
            <a:spcAft>
              <a:spcPct val="15000"/>
            </a:spcAft>
            <a:buChar char="••"/>
          </a:pPr>
          <a:r>
            <a:rPr lang="ar-MA" sz="1200" b="1" kern="1200" dirty="0" smtClean="0"/>
            <a:t>إشراك وسائل الإعلام </a:t>
          </a:r>
          <a:r>
            <a:rPr lang="ar-MA" sz="1200" kern="1200" dirty="0" smtClean="0"/>
            <a:t>في تنفيذ الاستراتيجية وخطة العمل خاصة فيما يتعلق بحملات التوعية والمعلومات الخاصة بالمواطنين وفتح المناقشات العامة  </a:t>
          </a:r>
          <a:endParaRPr lang="fr-FR" sz="1200" kern="1200" dirty="0"/>
        </a:p>
      </dsp:txBody>
      <dsp:txXfrm>
        <a:off x="3667" y="461120"/>
        <a:ext cx="3575446" cy="1010160"/>
      </dsp:txXfrm>
    </dsp:sp>
    <dsp:sp modelId="{5BAEF208-47C0-4C74-8DB1-B86539B1B17E}">
      <dsp:nvSpPr>
        <dsp:cNvPr id="0" name=""/>
        <dsp:cNvSpPr/>
      </dsp:nvSpPr>
      <dsp:spPr>
        <a:xfrm>
          <a:off x="4079675" y="114863"/>
          <a:ext cx="3575446" cy="451637"/>
        </a:xfrm>
        <a:prstGeom prst="rect">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ar-MA" sz="1800" b="1" kern="1200" spc="-100" smtClean="0">
              <a:latin typeface="+mj-lt"/>
              <a:ea typeface="+mj-ea"/>
              <a:cs typeface="+mj-cs"/>
            </a:rPr>
            <a:t>النشاط  رقم 2</a:t>
          </a:r>
          <a:endParaRPr lang="fr-FR" sz="1800" kern="1200" dirty="0"/>
        </a:p>
      </dsp:txBody>
      <dsp:txXfrm>
        <a:off x="4079675" y="114863"/>
        <a:ext cx="3575446" cy="451637"/>
      </dsp:txXfrm>
    </dsp:sp>
    <dsp:sp modelId="{A37BE77A-65E3-497E-8B2B-83668FADFFD8}">
      <dsp:nvSpPr>
        <dsp:cNvPr id="0" name=""/>
        <dsp:cNvSpPr/>
      </dsp:nvSpPr>
      <dsp:spPr>
        <a:xfrm>
          <a:off x="4079675" y="461120"/>
          <a:ext cx="3575446" cy="1010160"/>
        </a:xfrm>
        <a:prstGeom prst="rect">
          <a:avLst/>
        </a:prstGeom>
        <a:solidFill>
          <a:schemeClr val="accent6">
            <a:alpha val="90000"/>
            <a:tint val="40000"/>
            <a:hueOff val="0"/>
            <a:satOff val="0"/>
            <a:lumOff val="0"/>
            <a:alphaOff val="0"/>
          </a:schemeClr>
        </a:solidFill>
        <a:ln w="2642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r" defTabSz="533400">
            <a:lnSpc>
              <a:spcPct val="90000"/>
            </a:lnSpc>
            <a:spcBef>
              <a:spcPct val="0"/>
            </a:spcBef>
            <a:spcAft>
              <a:spcPct val="15000"/>
            </a:spcAft>
            <a:buChar char="••"/>
          </a:pPr>
          <a:r>
            <a:rPr lang="ar-MA" sz="1200" kern="1200" dirty="0" smtClean="0"/>
            <a:t>إحداث </a:t>
          </a:r>
          <a:r>
            <a:rPr lang="ar-MA" sz="1200" b="1" kern="1200" dirty="0" smtClean="0"/>
            <a:t>«ميزة التضامن» للجمعيات تمنح من طرف الجهة </a:t>
          </a:r>
          <a:r>
            <a:rPr lang="ar-MA" sz="1200" kern="1200" dirty="0" smtClean="0"/>
            <a:t>استناداً إلى معايير مثل جودة الخدمات المقدمة للأشخاص من الفئات الهشة ، والإدارة الصارمة للخدمات ، وعدد الأشخاص الذين يتم الاعتناء بهم والشفافية المالية وما إلى ذلك</a:t>
          </a:r>
          <a:r>
            <a:rPr lang="fr-FR" sz="1200" kern="1200" dirty="0" smtClean="0"/>
            <a:t>.</a:t>
          </a:r>
          <a:endParaRPr lang="fr-FR" sz="1200" kern="1200" dirty="0"/>
        </a:p>
      </dsp:txBody>
      <dsp:txXfrm>
        <a:off x="4079675" y="461120"/>
        <a:ext cx="3575446" cy="1010160"/>
      </dsp:txXfrm>
    </dsp:sp>
    <dsp:sp modelId="{BE9ECD08-8A41-440C-86C6-4A58ACFC32C2}">
      <dsp:nvSpPr>
        <dsp:cNvPr id="0" name=""/>
        <dsp:cNvSpPr/>
      </dsp:nvSpPr>
      <dsp:spPr>
        <a:xfrm>
          <a:off x="8155684" y="114863"/>
          <a:ext cx="3575446" cy="451637"/>
        </a:xfrm>
        <a:prstGeom prst="rect">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ar-MA" sz="1800" b="1" kern="1200" spc="-100" smtClean="0">
              <a:latin typeface="+mj-lt"/>
              <a:ea typeface="+mj-ea"/>
              <a:cs typeface="+mj-cs"/>
            </a:rPr>
            <a:t>النشاط  رقم 1</a:t>
          </a:r>
          <a:endParaRPr lang="fr-FR" sz="1800" kern="1200" dirty="0"/>
        </a:p>
      </dsp:txBody>
      <dsp:txXfrm>
        <a:off x="8155684" y="114863"/>
        <a:ext cx="3575446" cy="451637"/>
      </dsp:txXfrm>
    </dsp:sp>
    <dsp:sp modelId="{B9495AA7-E90A-43EE-9DC6-4C4AC27ED321}">
      <dsp:nvSpPr>
        <dsp:cNvPr id="0" name=""/>
        <dsp:cNvSpPr/>
      </dsp:nvSpPr>
      <dsp:spPr>
        <a:xfrm>
          <a:off x="8155684" y="461120"/>
          <a:ext cx="3575446" cy="1010160"/>
        </a:xfrm>
        <a:prstGeom prst="rect">
          <a:avLst/>
        </a:prstGeom>
        <a:solidFill>
          <a:schemeClr val="accent6">
            <a:alpha val="90000"/>
            <a:tint val="40000"/>
            <a:hueOff val="0"/>
            <a:satOff val="0"/>
            <a:lumOff val="0"/>
            <a:alphaOff val="0"/>
          </a:schemeClr>
        </a:solidFill>
        <a:ln w="2642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r" defTabSz="533400">
            <a:lnSpc>
              <a:spcPct val="90000"/>
            </a:lnSpc>
            <a:spcBef>
              <a:spcPct val="0"/>
            </a:spcBef>
            <a:spcAft>
              <a:spcPct val="15000"/>
            </a:spcAft>
            <a:buChar char="••"/>
          </a:pPr>
          <a:r>
            <a:rPr lang="ar-MA" sz="1200" b="1" kern="1200" dirty="0" smtClean="0"/>
            <a:t>الاحتفال بالأيام الوطنية والدولية </a:t>
          </a:r>
          <a:r>
            <a:rPr lang="ar-MA" sz="1200" kern="1200" dirty="0" smtClean="0"/>
            <a:t>(الهجرة ، المرأة ، حماية الطفل ...) مدعومة </a:t>
          </a:r>
          <a:r>
            <a:rPr lang="ar-MA" sz="1200" b="1" kern="1200" dirty="0" smtClean="0"/>
            <a:t>بخطة اتصال  </a:t>
          </a:r>
          <a:r>
            <a:rPr lang="ar-MA" sz="1200" kern="1200" dirty="0" smtClean="0"/>
            <a:t>وتواصل من لدن المجلس الجهوي</a:t>
          </a:r>
          <a:endParaRPr lang="fr-FR" sz="1200" kern="1200" dirty="0"/>
        </a:p>
      </dsp:txBody>
      <dsp:txXfrm>
        <a:off x="8155684" y="461120"/>
        <a:ext cx="3575446" cy="1010160"/>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7D7833-8A47-4F01-8517-3BA77999231A}" type="datetimeFigureOut">
              <a:rPr lang="fr-FR" smtClean="0"/>
              <a:t>23/11/2018</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9B8AFA-F1B4-4F3A-84D3-787DF28A2328}" type="slidenum">
              <a:rPr lang="fr-FR" smtClean="0"/>
              <a:t>‹N°›</a:t>
            </a:fld>
            <a:endParaRPr lang="fr-FR" dirty="0"/>
          </a:p>
        </p:txBody>
      </p:sp>
    </p:spTree>
    <p:extLst>
      <p:ext uri="{BB962C8B-B14F-4D97-AF65-F5344CB8AC3E}">
        <p14:creationId xmlns:p14="http://schemas.microsoft.com/office/powerpoint/2010/main" val="48157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9</a:t>
            </a:fld>
            <a:endParaRPr lang="fr-FR"/>
          </a:p>
        </p:txBody>
      </p:sp>
    </p:spTree>
    <p:extLst>
      <p:ext uri="{BB962C8B-B14F-4D97-AF65-F5344CB8AC3E}">
        <p14:creationId xmlns:p14="http://schemas.microsoft.com/office/powerpoint/2010/main" val="357007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10</a:t>
            </a:fld>
            <a:endParaRPr lang="fr-FR"/>
          </a:p>
        </p:txBody>
      </p:sp>
    </p:spTree>
    <p:extLst>
      <p:ext uri="{BB962C8B-B14F-4D97-AF65-F5344CB8AC3E}">
        <p14:creationId xmlns:p14="http://schemas.microsoft.com/office/powerpoint/2010/main" val="357007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9B8AFA-F1B4-4F3A-84D3-787DF28A2328}" type="slidenum">
              <a:rPr lang="fr-FR" smtClean="0"/>
              <a:t>11</a:t>
            </a:fld>
            <a:endParaRPr lang="fr-FR"/>
          </a:p>
        </p:txBody>
      </p:sp>
    </p:spTree>
    <p:extLst>
      <p:ext uri="{BB962C8B-B14F-4D97-AF65-F5344CB8AC3E}">
        <p14:creationId xmlns:p14="http://schemas.microsoft.com/office/powerpoint/2010/main" val="357007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smtClean="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586B75A-687E-405C-8A0B-8D00578BA2C3}" type="datetimeFigureOut">
              <a:rPr lang="en-US" smtClean="0"/>
              <a:pPr/>
              <a:t>11/23/2018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11/23/2018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11/23/2018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5586B75A-687E-405C-8A0B-8D00578BA2C3}" type="datetimeFigureOut">
              <a:rPr lang="en-US" smtClean="0"/>
              <a:pPr/>
              <a:t>11/23/2018</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4FAB73BC-B049-4115-A692-8D63A059BFB8}"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D4A128-2DE7-3740-885E-A817385919F0}"/>
              </a:ext>
            </a:extLst>
          </p:cNvPr>
          <p:cNvSpPr>
            <a:spLocks noGrp="1"/>
          </p:cNvSpPr>
          <p:nvPr>
            <p:ph type="ctrTitle"/>
          </p:nvPr>
        </p:nvSpPr>
        <p:spPr/>
        <p:txBody>
          <a:bodyPr>
            <a:noAutofit/>
          </a:bodyPr>
          <a:lstStyle/>
          <a:p>
            <a:pPr algn="r"/>
            <a:r>
              <a:rPr lang="fr-FR" sz="3600" dirty="0">
                <a:solidFill>
                  <a:schemeClr val="tx1"/>
                </a:solidFill>
              </a:rPr>
              <a:t/>
            </a:r>
            <a:br>
              <a:rPr lang="fr-FR" sz="3600" dirty="0">
                <a:solidFill>
                  <a:schemeClr val="tx1"/>
                </a:solidFill>
              </a:rPr>
            </a:br>
            <a:r>
              <a:rPr lang="ar-MA" sz="3600" b="1" dirty="0"/>
              <a:t>تقديم الاستراتيجية الجهوية للنهوض بأوضاع الفئات الهشة وتحقيق الإدماج الاجتماعي</a:t>
            </a:r>
            <a:r>
              <a:rPr lang="fr-FR" sz="3600" dirty="0"/>
              <a:t/>
            </a:r>
            <a:br>
              <a:rPr lang="fr-FR" sz="3600" dirty="0"/>
            </a:br>
            <a:r>
              <a:rPr lang="ar-MA" sz="3600" dirty="0" smtClean="0"/>
              <a:t>بجهة طنجة-تطوان- الحسيمة</a:t>
            </a:r>
            <a:endParaRPr lang="fr-FR" sz="3600" dirty="0"/>
          </a:p>
        </p:txBody>
      </p:sp>
      <p:sp>
        <p:nvSpPr>
          <p:cNvPr id="3" name="Subtitle 2">
            <a:extLst>
              <a:ext uri="{FF2B5EF4-FFF2-40B4-BE49-F238E27FC236}">
                <a16:creationId xmlns="" xmlns:a16="http://schemas.microsoft.com/office/drawing/2014/main" id="{9C715BFB-B7CE-6348-AA11-696E25A6B8BD}"/>
              </a:ext>
            </a:extLst>
          </p:cNvPr>
          <p:cNvSpPr>
            <a:spLocks noGrp="1"/>
          </p:cNvSpPr>
          <p:nvPr>
            <p:ph type="subTitle" idx="1"/>
          </p:nvPr>
        </p:nvSpPr>
        <p:spPr>
          <a:xfrm>
            <a:off x="2844800" y="3780693"/>
            <a:ext cx="8534400" cy="1752600"/>
          </a:xfrm>
        </p:spPr>
        <p:txBody>
          <a:bodyPr>
            <a:normAutofit/>
          </a:bodyPr>
          <a:lstStyle/>
          <a:p>
            <a:pPr algn="r"/>
            <a:r>
              <a:rPr lang="ar-MA" b="1" dirty="0" smtClean="0"/>
              <a:t>تشارك</a:t>
            </a:r>
            <a:r>
              <a:rPr lang="fr-FR" b="1" dirty="0" smtClean="0"/>
              <a:t> </a:t>
            </a:r>
            <a:r>
              <a:rPr lang="ar-MA" b="1" dirty="0" smtClean="0"/>
              <a:t> مشروع</a:t>
            </a:r>
            <a:endParaRPr lang="fr-FR" dirty="0"/>
          </a:p>
          <a:p>
            <a:pPr algn="r"/>
            <a:r>
              <a:rPr lang="ar-MA" b="1" dirty="0"/>
              <a:t>طنجة, </a:t>
            </a:r>
            <a:r>
              <a:rPr lang="ar-MA" b="1" dirty="0" smtClean="0"/>
              <a:t>27 نونبر 2018</a:t>
            </a:r>
            <a:endParaRPr lang="fr-FR" dirty="0"/>
          </a:p>
          <a:p>
            <a:endParaRPr lang="fr-FR" dirty="0"/>
          </a:p>
          <a:p>
            <a:endParaRPr lang="fr-FR" dirty="0"/>
          </a:p>
        </p:txBody>
      </p:sp>
    </p:spTree>
    <p:extLst>
      <p:ext uri="{BB962C8B-B14F-4D97-AF65-F5344CB8AC3E}">
        <p14:creationId xmlns:p14="http://schemas.microsoft.com/office/powerpoint/2010/main" val="2752285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a:solidFill>
            <a:schemeClr val="bg1"/>
          </a:solidFill>
        </p:spPr>
        <p:txBody>
          <a:bodyPr/>
          <a:lstStyle/>
          <a:p>
            <a:r>
              <a:rPr lang="ar-MA" b="1" dirty="0"/>
              <a:t>الاستراتيجية الجهوية </a:t>
            </a:r>
            <a:r>
              <a:rPr lang="ar-MA" b="1" dirty="0" smtClean="0"/>
              <a:t>للنهوض بوضعية النساء في وضعية هشة</a:t>
            </a:r>
            <a:endParaRPr lang="fr-FR" dirty="0"/>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636509" y="475559"/>
            <a:ext cx="8356197" cy="6149049"/>
          </a:xfrm>
        </p:spPr>
        <p:txBody>
          <a:bodyPr>
            <a:noAutofit/>
          </a:bodyPr>
          <a:lstStyle/>
          <a:p>
            <a:pPr lvl="0">
              <a:buClr>
                <a:srgbClr val="93A299"/>
              </a:buClr>
            </a:pPr>
            <a:endParaRPr lang="ar-MA" sz="1200" dirty="0" smtClean="0">
              <a:solidFill>
                <a:srgbClr val="292934"/>
              </a:solidFill>
            </a:endParaRPr>
          </a:p>
          <a:p>
            <a:pPr marL="0" lvl="0" indent="0" algn="r">
              <a:buClr>
                <a:srgbClr val="93A299"/>
              </a:buClr>
              <a:buNone/>
            </a:pPr>
            <a:r>
              <a:rPr lang="ar-MA" sz="2400" b="1" spc="-100" dirty="0">
                <a:solidFill>
                  <a:srgbClr val="D2533C"/>
                </a:solidFill>
                <a:latin typeface="Book Antiqua"/>
                <a:cs typeface="Times New Roman"/>
              </a:rPr>
              <a:t>المحور الاستراتيجي رقم 2: مكافحة العنف ضد المرأة</a:t>
            </a:r>
            <a:endParaRPr lang="fr-FR" sz="2400" b="1" spc="-100" dirty="0">
              <a:solidFill>
                <a:srgbClr val="D2533C"/>
              </a:solidFill>
              <a:latin typeface="Book Antiqua"/>
            </a:endParaRPr>
          </a:p>
          <a:p>
            <a:pPr marL="0" lvl="0" indent="0" algn="r">
              <a:buClr>
                <a:srgbClr val="93A299"/>
              </a:buClr>
              <a:buNone/>
            </a:pPr>
            <a:r>
              <a:rPr lang="ar-MA" sz="2400" b="1" spc="-100" dirty="0">
                <a:solidFill>
                  <a:srgbClr val="F3F2DC">
                    <a:lumMod val="25000"/>
                  </a:srgbClr>
                </a:solidFill>
                <a:latin typeface="Book Antiqua"/>
                <a:cs typeface="Times New Roman"/>
              </a:rPr>
              <a:t>المشاريع المقترحة</a:t>
            </a:r>
          </a:p>
          <a:p>
            <a:pPr marL="0" lvl="0" indent="0" algn="r">
              <a:buClr>
                <a:srgbClr val="93A299"/>
              </a:buClr>
              <a:buNone/>
            </a:pPr>
            <a:r>
              <a:rPr lang="ar-MA" sz="1600" b="1" dirty="0">
                <a:solidFill>
                  <a:srgbClr val="292934"/>
                </a:solidFill>
              </a:rPr>
              <a:t>المشروع 1: </a:t>
            </a:r>
            <a:r>
              <a:rPr lang="ar-MA" sz="1600" dirty="0">
                <a:solidFill>
                  <a:srgbClr val="292934"/>
                </a:solidFill>
              </a:rPr>
              <a:t>توفير الدعم المادي لمراكز الرعاية للنساء ضحايا العن (وحدات لرعاية النساء والأطفال ضحايا العنف في المستشفيات, مراكز الاستماع والاستشارات القانونية, مراكز الإيواء, مراكز التعاون الوطني الخ)</a:t>
            </a:r>
            <a:endParaRPr lang="fr-FR" sz="1600" dirty="0">
              <a:solidFill>
                <a:srgbClr val="292934"/>
              </a:solidFill>
            </a:endParaRPr>
          </a:p>
          <a:p>
            <a:pPr marL="0" lvl="0" indent="0" algn="r">
              <a:buClr>
                <a:srgbClr val="93A299"/>
              </a:buClr>
              <a:buNone/>
            </a:pPr>
            <a:r>
              <a:rPr lang="ar-MA" sz="1600" b="1" dirty="0">
                <a:solidFill>
                  <a:srgbClr val="292934"/>
                </a:solidFill>
              </a:rPr>
              <a:t>المشروع 2</a:t>
            </a:r>
            <a:r>
              <a:rPr lang="ar-MA" sz="1600" dirty="0">
                <a:solidFill>
                  <a:srgbClr val="292934"/>
                </a:solidFill>
              </a:rPr>
              <a:t>: أحداث المرصد الجهوي للعنف ضد النساء لتعزيز آلية تحديد حالات العنف ودراسة الأسباب</a:t>
            </a:r>
            <a:endParaRPr lang="fr-FR" sz="1600" dirty="0">
              <a:solidFill>
                <a:srgbClr val="292934"/>
              </a:solidFill>
            </a:endParaRPr>
          </a:p>
          <a:p>
            <a:pPr marL="0" lvl="0" indent="0" algn="r">
              <a:buClr>
                <a:srgbClr val="93A299"/>
              </a:buClr>
              <a:buNone/>
            </a:pPr>
            <a:r>
              <a:rPr lang="ar-MA" sz="1600" b="1" dirty="0">
                <a:solidFill>
                  <a:srgbClr val="292934"/>
                </a:solidFill>
              </a:rPr>
              <a:t>المشروع 3</a:t>
            </a:r>
            <a:r>
              <a:rPr lang="ar-MA" sz="1600" dirty="0">
                <a:solidFill>
                  <a:srgbClr val="292934"/>
                </a:solidFill>
              </a:rPr>
              <a:t>: تنظيم حملات توعية لتجريم العنف ضد النساء</a:t>
            </a:r>
            <a:endParaRPr lang="fr-FR" sz="1600" dirty="0">
              <a:solidFill>
                <a:srgbClr val="292934"/>
              </a:solidFill>
            </a:endParaRPr>
          </a:p>
          <a:p>
            <a:pPr lvl="0">
              <a:buClr>
                <a:srgbClr val="93A299"/>
              </a:buClr>
            </a:pPr>
            <a:r>
              <a:rPr lang="fr-FR" sz="1600" dirty="0">
                <a:solidFill>
                  <a:srgbClr val="292934"/>
                </a:solidFill>
              </a:rPr>
              <a:t> </a:t>
            </a:r>
            <a:endParaRPr lang="fr-FR" sz="1600" b="1" dirty="0">
              <a:solidFill>
                <a:srgbClr val="292934"/>
              </a:solidFill>
            </a:endParaRPr>
          </a:p>
          <a:p>
            <a:pPr marL="0" lvl="0" indent="0" algn="r">
              <a:buClr>
                <a:srgbClr val="93A299"/>
              </a:buClr>
              <a:buNone/>
            </a:pPr>
            <a:r>
              <a:rPr lang="ar-MA" sz="2400" b="1" spc="-100" dirty="0" smtClean="0">
                <a:solidFill>
                  <a:srgbClr val="D2533C"/>
                </a:solidFill>
                <a:latin typeface="Book Antiqua"/>
                <a:cs typeface="Times New Roman"/>
              </a:rPr>
              <a:t>المحور الاستراتيجي رقم 3: التمكين الاقتصادي للنساء / </a:t>
            </a:r>
            <a:r>
              <a:rPr lang="ar-MA" sz="2400" b="1" spc="-100" dirty="0" smtClean="0">
                <a:solidFill>
                  <a:srgbClr val="F3F2DC">
                    <a:lumMod val="50000"/>
                  </a:srgbClr>
                </a:solidFill>
                <a:latin typeface="Book Antiqua"/>
                <a:cs typeface="Times New Roman"/>
              </a:rPr>
              <a:t>التعليم والتكوين</a:t>
            </a:r>
            <a:endParaRPr lang="fr-FR" sz="2400" b="1" spc="-100" dirty="0" smtClean="0">
              <a:solidFill>
                <a:srgbClr val="F3F2DC">
                  <a:lumMod val="50000"/>
                </a:srgbClr>
              </a:solidFill>
              <a:latin typeface="Book Antiqua"/>
            </a:endParaRPr>
          </a:p>
          <a:p>
            <a:pPr marL="0" lvl="0" indent="0" algn="r">
              <a:buClr>
                <a:srgbClr val="93A299"/>
              </a:buClr>
              <a:buNone/>
            </a:pPr>
            <a:r>
              <a:rPr lang="ar-MA" sz="2400" b="1" spc="-100" dirty="0" smtClean="0">
                <a:solidFill>
                  <a:srgbClr val="F3F2DC">
                    <a:lumMod val="25000"/>
                  </a:srgbClr>
                </a:solidFill>
                <a:latin typeface="Book Antiqua"/>
                <a:cs typeface="Times New Roman"/>
              </a:rPr>
              <a:t>المشاريع </a:t>
            </a:r>
            <a:r>
              <a:rPr lang="ar-MA" sz="2400" b="1" spc="-100" dirty="0">
                <a:solidFill>
                  <a:srgbClr val="F3F2DC">
                    <a:lumMod val="25000"/>
                  </a:srgbClr>
                </a:solidFill>
                <a:latin typeface="Book Antiqua"/>
                <a:cs typeface="Times New Roman"/>
              </a:rPr>
              <a:t>المقترحة</a:t>
            </a:r>
          </a:p>
          <a:p>
            <a:pPr marL="0" lvl="0" indent="0" algn="r">
              <a:buClr>
                <a:srgbClr val="93A299"/>
              </a:buClr>
              <a:buNone/>
            </a:pPr>
            <a:r>
              <a:rPr lang="ar-MA" sz="1600" b="1" dirty="0">
                <a:solidFill>
                  <a:srgbClr val="292934"/>
                </a:solidFill>
              </a:rPr>
              <a:t>المشروع 1: </a:t>
            </a:r>
            <a:r>
              <a:rPr lang="ar-MA" sz="1600" dirty="0" smtClean="0">
                <a:solidFill>
                  <a:srgbClr val="292934"/>
                </a:solidFill>
              </a:rPr>
              <a:t>دعم الأكاديمية الجهوية للتعليم والتعاون الوطني ومنظمات المجتمع المدني بالموارد المالية لتنزيل برنامج التربية الغير نظامية في المجال القروي والشبه حضاري لتحسين مستوى </a:t>
            </a:r>
            <a:r>
              <a:rPr lang="ar-MA" sz="1600" dirty="0">
                <a:solidFill>
                  <a:srgbClr val="292934"/>
                </a:solidFill>
              </a:rPr>
              <a:t>تأهيل النساء على مستوى </a:t>
            </a:r>
            <a:r>
              <a:rPr lang="ar-MA" sz="1600" dirty="0" smtClean="0">
                <a:solidFill>
                  <a:srgbClr val="292934"/>
                </a:solidFill>
              </a:rPr>
              <a:t>الجهة</a:t>
            </a:r>
          </a:p>
          <a:p>
            <a:pPr marL="0" lvl="0" indent="0" algn="r">
              <a:buClr>
                <a:srgbClr val="93A299"/>
              </a:buClr>
              <a:buNone/>
            </a:pPr>
            <a:r>
              <a:rPr lang="ar-MA" sz="1600" dirty="0" smtClean="0">
                <a:solidFill>
                  <a:srgbClr val="292934"/>
                </a:solidFill>
              </a:rPr>
              <a:t> </a:t>
            </a:r>
            <a:r>
              <a:rPr lang="ar-MA" sz="1600" b="1" dirty="0">
                <a:solidFill>
                  <a:srgbClr val="292934"/>
                </a:solidFill>
              </a:rPr>
              <a:t>المشروع </a:t>
            </a:r>
            <a:r>
              <a:rPr lang="ar-MA" sz="1600" b="1" dirty="0" smtClean="0">
                <a:solidFill>
                  <a:srgbClr val="292934"/>
                </a:solidFill>
              </a:rPr>
              <a:t>2: </a:t>
            </a:r>
            <a:r>
              <a:rPr lang="ar-MA" sz="1600" dirty="0" smtClean="0">
                <a:solidFill>
                  <a:srgbClr val="292934"/>
                </a:solidFill>
              </a:rPr>
              <a:t>دعم برامج </a:t>
            </a:r>
            <a:r>
              <a:rPr lang="ar-MA" sz="1600" dirty="0">
                <a:solidFill>
                  <a:srgbClr val="292934"/>
                </a:solidFill>
              </a:rPr>
              <a:t>محو </a:t>
            </a:r>
            <a:r>
              <a:rPr lang="ar-MA" sz="1600" dirty="0" smtClean="0">
                <a:solidFill>
                  <a:srgbClr val="292934"/>
                </a:solidFill>
              </a:rPr>
              <a:t>الأمية على مستوى الجهة بتنسيق مع الوكالة الوطنية لمحاربة الأمية </a:t>
            </a:r>
          </a:p>
          <a:p>
            <a:pPr marL="0" lvl="0" indent="0" algn="r">
              <a:buClr>
                <a:srgbClr val="93A299"/>
              </a:buClr>
              <a:buNone/>
            </a:pPr>
            <a:r>
              <a:rPr lang="ar-MA" sz="1600" b="1" dirty="0" smtClean="0">
                <a:solidFill>
                  <a:srgbClr val="292934"/>
                </a:solidFill>
              </a:rPr>
              <a:t>المشروع 3</a:t>
            </a:r>
            <a:r>
              <a:rPr lang="ar-MA" sz="1600" dirty="0" smtClean="0">
                <a:solidFill>
                  <a:srgbClr val="292934"/>
                </a:solidFill>
              </a:rPr>
              <a:t> </a:t>
            </a:r>
            <a:r>
              <a:rPr lang="ar-MA" sz="1600" b="1" dirty="0" smtClean="0">
                <a:solidFill>
                  <a:srgbClr val="292934"/>
                </a:solidFill>
              </a:rPr>
              <a:t>: </a:t>
            </a:r>
            <a:r>
              <a:rPr lang="ar-MA" sz="1600" dirty="0" smtClean="0">
                <a:solidFill>
                  <a:srgbClr val="292934"/>
                </a:solidFill>
              </a:rPr>
              <a:t>انجاز تشخيص مفصل عن حاجيات الجماعات القروية من حيث مؤسسات التعليم </a:t>
            </a:r>
            <a:r>
              <a:rPr lang="ar-MA" sz="1600" dirty="0">
                <a:solidFill>
                  <a:srgbClr val="292934"/>
                </a:solidFill>
              </a:rPr>
              <a:t>الإعدادي </a:t>
            </a:r>
            <a:r>
              <a:rPr lang="ar-MA" sz="1600" dirty="0" smtClean="0">
                <a:solidFill>
                  <a:srgbClr val="292934"/>
                </a:solidFill>
              </a:rPr>
              <a:t>والثانوي, دور  الطالبة,  الإقامة الداخلية, النقل المدرسي و الدعم المالي لبرنامج تيسير... وتوفير الموارد المالية  لسد الحاجيات </a:t>
            </a:r>
          </a:p>
          <a:p>
            <a:pPr marL="0" lvl="0" indent="0" algn="r">
              <a:buClr>
                <a:srgbClr val="93A299"/>
              </a:buClr>
              <a:buNone/>
            </a:pPr>
            <a:r>
              <a:rPr lang="ar-MA" sz="1600" b="1" dirty="0" smtClean="0">
                <a:solidFill>
                  <a:srgbClr val="292934"/>
                </a:solidFill>
              </a:rPr>
              <a:t>المشروع 4</a:t>
            </a:r>
            <a:r>
              <a:rPr lang="ar-MA" sz="1600" dirty="0" smtClean="0">
                <a:solidFill>
                  <a:srgbClr val="292934"/>
                </a:solidFill>
              </a:rPr>
              <a:t> : تنظيم حملات تحسيسية لفائدة الآباء والأمهات لتشجيع الفتيات القرويات</a:t>
            </a:r>
            <a:endParaRPr lang="ar-MA" sz="1600" dirty="0">
              <a:solidFill>
                <a:srgbClr val="292934"/>
              </a:solidFill>
            </a:endParaRPr>
          </a:p>
        </p:txBody>
      </p:sp>
      <p:sp>
        <p:nvSpPr>
          <p:cNvPr id="4" name="Espace réservé du texte 3"/>
          <p:cNvSpPr>
            <a:spLocks noGrp="1"/>
          </p:cNvSpPr>
          <p:nvPr>
            <p:ph type="body" sz="half" idx="2"/>
          </p:nvPr>
        </p:nvSpPr>
        <p:spPr/>
        <p:txBody>
          <a:bodyPr>
            <a:normAutofit/>
          </a:bodyPr>
          <a:lstStyle/>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
        <p:nvSpPr>
          <p:cNvPr id="5" name="Rectangle 4"/>
          <p:cNvSpPr/>
          <p:nvPr/>
        </p:nvSpPr>
        <p:spPr>
          <a:xfrm>
            <a:off x="609601" y="2883877"/>
            <a:ext cx="2584862" cy="2436267"/>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997327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a:solidFill>
            <a:schemeClr val="bg1"/>
          </a:solidFill>
        </p:spPr>
        <p:txBody>
          <a:bodyPr/>
          <a:lstStyle/>
          <a:p>
            <a:r>
              <a:rPr lang="ar-MA" b="1" dirty="0"/>
              <a:t>الاستراتيجية الجهوية </a:t>
            </a:r>
            <a:r>
              <a:rPr lang="ar-MA" b="1" dirty="0" smtClean="0"/>
              <a:t>للنهوض بوضعية النساء في وضعية هشة</a:t>
            </a:r>
            <a:endParaRPr lang="fr-FR" dirty="0"/>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636509" y="463836"/>
            <a:ext cx="8356197" cy="6288656"/>
          </a:xfrm>
        </p:spPr>
        <p:txBody>
          <a:bodyPr>
            <a:noAutofit/>
          </a:bodyPr>
          <a:lstStyle/>
          <a:p>
            <a:pPr marL="0" lvl="0" indent="0" algn="r">
              <a:buClr>
                <a:srgbClr val="93A299"/>
              </a:buClr>
              <a:buNone/>
            </a:pPr>
            <a:r>
              <a:rPr lang="ar-MA" sz="2400" b="1" spc="-100" dirty="0">
                <a:solidFill>
                  <a:srgbClr val="D2533C"/>
                </a:solidFill>
                <a:latin typeface="Book Antiqua"/>
                <a:cs typeface="Times New Roman"/>
              </a:rPr>
              <a:t>المحور الاستراتيجي رقم 3: التمكين الاقتصادي للنساء / </a:t>
            </a:r>
            <a:r>
              <a:rPr lang="ar-MA" sz="2400" b="1" spc="-100" dirty="0">
                <a:solidFill>
                  <a:srgbClr val="F3F2DC">
                    <a:lumMod val="50000"/>
                  </a:srgbClr>
                </a:solidFill>
                <a:latin typeface="Book Antiqua"/>
                <a:cs typeface="Times New Roman"/>
              </a:rPr>
              <a:t>الإدماج في سوق العمل</a:t>
            </a:r>
            <a:endParaRPr lang="fr-FR" sz="2400" b="1" spc="-100" dirty="0">
              <a:solidFill>
                <a:srgbClr val="F3F2DC">
                  <a:lumMod val="50000"/>
                </a:srgbClr>
              </a:solidFill>
              <a:latin typeface="Book Antiqua"/>
            </a:endParaRPr>
          </a:p>
          <a:p>
            <a:pPr marL="0" lvl="0" indent="0" algn="r">
              <a:buClr>
                <a:srgbClr val="93A299"/>
              </a:buClr>
              <a:buNone/>
            </a:pPr>
            <a:r>
              <a:rPr lang="ar-MA" sz="2400" b="1" spc="-100" dirty="0">
                <a:solidFill>
                  <a:srgbClr val="F3F2DC">
                    <a:lumMod val="25000"/>
                  </a:srgbClr>
                </a:solidFill>
                <a:latin typeface="Book Antiqua"/>
                <a:cs typeface="Times New Roman"/>
              </a:rPr>
              <a:t>المشاريع المقترحة</a:t>
            </a:r>
          </a:p>
          <a:p>
            <a:pPr marL="0" lvl="0" indent="0" algn="r">
              <a:buClr>
                <a:srgbClr val="93A299"/>
              </a:buClr>
              <a:buNone/>
            </a:pPr>
            <a:r>
              <a:rPr lang="ar-MA" sz="1200" b="1" dirty="0">
                <a:solidFill>
                  <a:srgbClr val="292934"/>
                </a:solidFill>
              </a:rPr>
              <a:t>ا</a:t>
            </a:r>
            <a:r>
              <a:rPr lang="ar-MA" sz="1400" b="1" dirty="0">
                <a:solidFill>
                  <a:srgbClr val="292934"/>
                </a:solidFill>
              </a:rPr>
              <a:t>لمشروع 1</a:t>
            </a:r>
            <a:r>
              <a:rPr lang="ar-MA" sz="1400" dirty="0">
                <a:solidFill>
                  <a:srgbClr val="292934"/>
                </a:solidFill>
              </a:rPr>
              <a:t>: مكافحة ظاهرة «حاملات البضائع» في باب سبتة المحتلة عبر انجاز الإجراءات التالية </a:t>
            </a:r>
          </a:p>
          <a:p>
            <a:pPr marL="0" lvl="0" indent="0" algn="r">
              <a:buClr>
                <a:srgbClr val="93A299"/>
              </a:buClr>
              <a:buNone/>
            </a:pPr>
            <a:r>
              <a:rPr lang="ar-MA" sz="1400" dirty="0">
                <a:solidFill>
                  <a:srgbClr val="292934"/>
                </a:solidFill>
              </a:rPr>
              <a:t>_ إجراء دراسة من قبل فريق متعدد التخصصات يضم الجوانب القانونية والدبلوماسية والاجتماعية والاقتصادية والنفسية حول هذه الظاهرة من أجل الخروج بسيناريوهات للقضاء على هذه الظاهرة</a:t>
            </a:r>
          </a:p>
          <a:p>
            <a:pPr marL="0" lvl="0" indent="0" algn="r">
              <a:buClr>
                <a:srgbClr val="93A299"/>
              </a:buClr>
              <a:buNone/>
            </a:pPr>
            <a:r>
              <a:rPr lang="ar-MA" sz="1400" dirty="0">
                <a:solidFill>
                  <a:srgbClr val="292934"/>
                </a:solidFill>
              </a:rPr>
              <a:t>_ بالاشتراك مع السلطات المحلية والعمالة، إعداد قائمة رسمية للعاملات في معبر سبتة مع تحديد آليات لوقف الاستقطاب لهذه المهنة مع تنظيم حملات تحسيسية للحد من الاستقطاب </a:t>
            </a:r>
          </a:p>
          <a:p>
            <a:pPr marL="0" lvl="0" indent="0" algn="r">
              <a:buClr>
                <a:srgbClr val="93A299"/>
              </a:buClr>
              <a:buNone/>
            </a:pPr>
            <a:r>
              <a:rPr lang="ar-MA" sz="1400" dirty="0">
                <a:solidFill>
                  <a:srgbClr val="292934"/>
                </a:solidFill>
              </a:rPr>
              <a:t>_ انجاز مشاريع استثمارية لتوفير بديل اقتصادي للساكنة المحلية </a:t>
            </a:r>
          </a:p>
          <a:p>
            <a:pPr marL="0" lvl="0" indent="0" algn="r">
              <a:buClr>
                <a:srgbClr val="93A299"/>
              </a:buClr>
              <a:buNone/>
            </a:pPr>
            <a:r>
              <a:rPr lang="ar-MA" sz="1400" b="1" dirty="0">
                <a:solidFill>
                  <a:srgbClr val="292934"/>
                </a:solidFill>
              </a:rPr>
              <a:t>المشروع 2: </a:t>
            </a:r>
            <a:r>
              <a:rPr lang="ar-MA" sz="1400" dirty="0">
                <a:solidFill>
                  <a:srgbClr val="292934"/>
                </a:solidFill>
              </a:rPr>
              <a:t>مشروع دعم ومواكبة الأنشطة المدرة للدخل للنساء في وضعية صعبة وكذا التعاونيات النسائية ،المقاولات الذاتية و المقاولات النسائية الصغرى</a:t>
            </a:r>
            <a:endParaRPr lang="fr-FR" sz="1400" b="1" dirty="0">
              <a:solidFill>
                <a:srgbClr val="292934"/>
              </a:solidFill>
            </a:endParaRPr>
          </a:p>
          <a:p>
            <a:pPr marL="0" indent="0" algn="r">
              <a:buNone/>
            </a:pPr>
            <a:r>
              <a:rPr lang="ar-MA" sz="2400" b="1" spc="-100" dirty="0" smtClean="0">
                <a:solidFill>
                  <a:schemeClr val="tx2"/>
                </a:solidFill>
                <a:latin typeface="+mj-lt"/>
                <a:ea typeface="+mj-ea"/>
                <a:cs typeface="+mj-cs"/>
              </a:rPr>
              <a:t>المحور </a:t>
            </a:r>
            <a:r>
              <a:rPr lang="ar-MA" sz="2400" b="1" spc="-100" dirty="0">
                <a:solidFill>
                  <a:schemeClr val="tx2"/>
                </a:solidFill>
                <a:latin typeface="+mj-lt"/>
                <a:ea typeface="+mj-ea"/>
                <a:cs typeface="+mj-cs"/>
              </a:rPr>
              <a:t>الاستراتيجي رقم 4: الإدماج الاجتماعي</a:t>
            </a:r>
            <a:endParaRPr lang="fr-FR" sz="2400" b="1" spc="-100" dirty="0">
              <a:solidFill>
                <a:schemeClr val="tx2"/>
              </a:solidFill>
              <a:latin typeface="+mj-lt"/>
              <a:ea typeface="+mj-ea"/>
              <a:cs typeface="+mj-cs"/>
            </a:endParaRPr>
          </a:p>
          <a:p>
            <a:pPr marL="0" indent="0" algn="r">
              <a:buNone/>
            </a:pPr>
            <a:r>
              <a:rPr lang="ar-MA" sz="2000" b="1" spc="-100" dirty="0">
                <a:solidFill>
                  <a:srgbClr val="F3F2DC">
                    <a:lumMod val="25000"/>
                  </a:srgbClr>
                </a:solidFill>
                <a:latin typeface="Book Antiqua"/>
                <a:cs typeface="Times New Roman"/>
              </a:rPr>
              <a:t>المشاريع المقترحة</a:t>
            </a:r>
          </a:p>
          <a:p>
            <a:pPr marL="0" indent="0" algn="r">
              <a:buNone/>
            </a:pPr>
            <a:r>
              <a:rPr lang="ar-MA" sz="1400" b="1" dirty="0" smtClean="0"/>
              <a:t>المشروع </a:t>
            </a:r>
            <a:r>
              <a:rPr lang="ar-MA" sz="1400" b="1" dirty="0"/>
              <a:t>1: </a:t>
            </a:r>
            <a:r>
              <a:rPr lang="ar-MA" sz="1400" dirty="0"/>
              <a:t>مكافحة زواج القاصرات </a:t>
            </a:r>
            <a:r>
              <a:rPr lang="ar-MA" sz="1400" dirty="0" smtClean="0"/>
              <a:t>عبر تنظيم حملات </a:t>
            </a:r>
            <a:r>
              <a:rPr lang="ar-MA" sz="1400" dirty="0"/>
              <a:t>توعية حول مخاطر الزواج المبكر </a:t>
            </a:r>
            <a:r>
              <a:rPr lang="ar-MA" sz="1400" dirty="0" smtClean="0"/>
              <a:t>لفائدة العائلات </a:t>
            </a:r>
            <a:r>
              <a:rPr lang="ar-MA" sz="1400" dirty="0"/>
              <a:t>والمحاكم </a:t>
            </a:r>
            <a:r>
              <a:rPr lang="ar-MA" sz="1400" dirty="0" smtClean="0"/>
              <a:t>و الجهات المتدخلة</a:t>
            </a:r>
            <a:endParaRPr lang="ar-MA" sz="1400" dirty="0"/>
          </a:p>
          <a:p>
            <a:pPr marL="0" indent="0" algn="r">
              <a:buNone/>
            </a:pPr>
            <a:r>
              <a:rPr lang="ar-MA" sz="1400" dirty="0" smtClean="0"/>
              <a:t>ولفائدة الفتيات للتوعية بحقوقهن </a:t>
            </a:r>
            <a:endParaRPr lang="fr-FR" sz="1400" dirty="0"/>
          </a:p>
          <a:p>
            <a:pPr marL="0" indent="0" algn="r">
              <a:buNone/>
            </a:pPr>
            <a:r>
              <a:rPr lang="ar-MA" sz="1400" b="1" dirty="0" smtClean="0"/>
              <a:t>المشروع </a:t>
            </a:r>
            <a:r>
              <a:rPr lang="ar-MA" sz="1400" b="1" dirty="0"/>
              <a:t>2</a:t>
            </a:r>
            <a:r>
              <a:rPr lang="ar-MA" sz="1400" dirty="0"/>
              <a:t>: تطوير شراكة مع وسائل الإعلام </a:t>
            </a:r>
            <a:r>
              <a:rPr lang="ar-MA" sz="1400" dirty="0" smtClean="0"/>
              <a:t>الجهوية </a:t>
            </a:r>
            <a:r>
              <a:rPr lang="ar-MA" sz="1400" dirty="0"/>
              <a:t>لتحسين صورة المرأة </a:t>
            </a:r>
            <a:r>
              <a:rPr lang="ar-MA" sz="1400" dirty="0" smtClean="0"/>
              <a:t>الشمالية و مكافحة جميع أنواع التمييز و</a:t>
            </a:r>
            <a:r>
              <a:rPr lang="ar-MA" sz="1400" dirty="0"/>
              <a:t>الترويج لنموذج رجولي إيجابي</a:t>
            </a:r>
          </a:p>
          <a:p>
            <a:pPr marL="0" indent="0" algn="r">
              <a:buNone/>
            </a:pPr>
            <a:r>
              <a:rPr lang="ar-MA" sz="2400" b="1" spc="-100" dirty="0" smtClean="0">
                <a:solidFill>
                  <a:schemeClr val="tx2"/>
                </a:solidFill>
                <a:latin typeface="+mj-lt"/>
                <a:ea typeface="+mj-ea"/>
                <a:cs typeface="+mj-cs"/>
              </a:rPr>
              <a:t>المحور </a:t>
            </a:r>
            <a:r>
              <a:rPr lang="ar-MA" sz="2400" b="1" spc="-100" dirty="0">
                <a:solidFill>
                  <a:schemeClr val="tx2"/>
                </a:solidFill>
                <a:latin typeface="+mj-lt"/>
                <a:ea typeface="+mj-ea"/>
                <a:cs typeface="+mj-cs"/>
              </a:rPr>
              <a:t>الاستراتيجي رقم 5: آليات التنسيق حول قضية المساواة </a:t>
            </a:r>
          </a:p>
          <a:p>
            <a:pPr marL="0" indent="0" algn="r">
              <a:buNone/>
            </a:pPr>
            <a:r>
              <a:rPr lang="ar-MA" sz="2000" b="1" spc="-100" dirty="0">
                <a:solidFill>
                  <a:srgbClr val="F3F2DC">
                    <a:lumMod val="25000"/>
                  </a:srgbClr>
                </a:solidFill>
                <a:latin typeface="Book Antiqua"/>
                <a:cs typeface="Times New Roman"/>
              </a:rPr>
              <a:t>المشاريع المقترحة</a:t>
            </a:r>
          </a:p>
          <a:p>
            <a:pPr marL="0" indent="0" algn="r">
              <a:buNone/>
            </a:pPr>
            <a:r>
              <a:rPr lang="ar-MA" sz="1400" b="1" dirty="0"/>
              <a:t>المشروع 1</a:t>
            </a:r>
            <a:r>
              <a:rPr lang="ar-MA" sz="1400" dirty="0"/>
              <a:t>: </a:t>
            </a:r>
            <a:r>
              <a:rPr lang="ar-MA" sz="1400" dirty="0" smtClean="0"/>
              <a:t>تفعيل وتعزيز </a:t>
            </a:r>
            <a:r>
              <a:rPr lang="ar-MA" sz="1400" dirty="0"/>
              <a:t>هيئات المساواة وتكافؤ </a:t>
            </a:r>
            <a:r>
              <a:rPr lang="ar-MA" sz="1400" dirty="0" smtClean="0"/>
              <a:t>الفرص </a:t>
            </a:r>
            <a:r>
              <a:rPr lang="ar-MA" sz="1400" dirty="0"/>
              <a:t>ومقاربة </a:t>
            </a:r>
            <a:r>
              <a:rPr lang="ar-MA" sz="1400" dirty="0" smtClean="0"/>
              <a:t>النوع وتقوية قدرات أعضائها بشراكة مع منظمات وطنية و دولية  </a:t>
            </a:r>
            <a:endParaRPr lang="ar-MA" sz="1400" dirty="0"/>
          </a:p>
          <a:p>
            <a:pPr marL="0" indent="0" algn="r">
              <a:buNone/>
            </a:pPr>
            <a:r>
              <a:rPr lang="ar-MA" sz="1400" b="1" dirty="0"/>
              <a:t>المشروع 2: </a:t>
            </a:r>
            <a:r>
              <a:rPr lang="ar-MA" sz="1400" dirty="0"/>
              <a:t>متابعة تنفيذ الاستراتيجية الوطنية للمساواة </a:t>
            </a:r>
            <a:r>
              <a:rPr lang="ar-MA" sz="1400" dirty="0" smtClean="0"/>
              <a:t>اكرام على مستوى الجهة  </a:t>
            </a:r>
            <a:endParaRPr lang="fr-FR" sz="1200" b="1" dirty="0"/>
          </a:p>
          <a:p>
            <a:pPr lvl="0" algn="r">
              <a:buClr>
                <a:srgbClr val="93A299"/>
              </a:buClr>
            </a:pPr>
            <a:endParaRPr lang="fr-FR" sz="1200" dirty="0">
              <a:solidFill>
                <a:srgbClr val="292934"/>
              </a:solidFill>
            </a:endParaRPr>
          </a:p>
        </p:txBody>
      </p:sp>
      <p:sp>
        <p:nvSpPr>
          <p:cNvPr id="4" name="Espace réservé du texte 3"/>
          <p:cNvSpPr>
            <a:spLocks noGrp="1"/>
          </p:cNvSpPr>
          <p:nvPr>
            <p:ph type="body" sz="half" idx="2"/>
          </p:nvPr>
        </p:nvSpPr>
        <p:spPr/>
        <p:txBody>
          <a:bodyPr>
            <a:normAutofit/>
          </a:bodyPr>
          <a:lstStyle/>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
        <p:nvSpPr>
          <p:cNvPr id="5" name="Rectangle 4"/>
          <p:cNvSpPr/>
          <p:nvPr/>
        </p:nvSpPr>
        <p:spPr>
          <a:xfrm>
            <a:off x="492369" y="2848709"/>
            <a:ext cx="2702093" cy="2471436"/>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92278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213137-4596-634A-A4CC-246CC998F383}"/>
              </a:ext>
            </a:extLst>
          </p:cNvPr>
          <p:cNvSpPr>
            <a:spLocks noGrp="1"/>
          </p:cNvSpPr>
          <p:nvPr>
            <p:ph type="title"/>
          </p:nvPr>
        </p:nvSpPr>
        <p:spPr/>
        <p:txBody>
          <a:bodyPr>
            <a:normAutofit fontScale="90000"/>
          </a:bodyPr>
          <a:lstStyle/>
          <a:p>
            <a:pPr algn="r"/>
            <a:r>
              <a:rPr lang="ar-MA" b="1" dirty="0"/>
              <a:t>خطة العمل الجهوية للنهوض بأوضاع الفئات الهشة وتحقيق </a:t>
            </a:r>
            <a:r>
              <a:rPr lang="ar-MA" b="1" dirty="0" smtClean="0"/>
              <a:t>الإدماج الاجتماعي 2019-2021</a:t>
            </a:r>
            <a:r>
              <a:rPr lang="fr-FR" dirty="0"/>
              <a:t/>
            </a:r>
            <a:br>
              <a:rPr lang="fr-FR" dirty="0"/>
            </a:br>
            <a:r>
              <a:rPr lang="ar-MA" dirty="0"/>
              <a:t>بجهة طنجة-تطوان- الحسيمة </a:t>
            </a:r>
            <a:endParaRPr lang="fr-FR" dirty="0"/>
          </a:p>
        </p:txBody>
      </p:sp>
    </p:spTree>
    <p:extLst>
      <p:ext uri="{BB962C8B-B14F-4D97-AF65-F5344CB8AC3E}">
        <p14:creationId xmlns:p14="http://schemas.microsoft.com/office/powerpoint/2010/main" val="739090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0246" y="345831"/>
            <a:ext cx="10972800" cy="990600"/>
          </a:xfrm>
        </p:spPr>
        <p:txBody>
          <a:bodyPr>
            <a:noAutofit/>
          </a:bodyPr>
          <a:lstStyle/>
          <a:p>
            <a:pPr algn="r"/>
            <a:r>
              <a:rPr lang="ar-MA" sz="2800" b="1" dirty="0"/>
              <a:t>خطة العمل المقترحة لتحسين ظروف </a:t>
            </a:r>
            <a:r>
              <a:rPr lang="ar-MA" sz="2800" b="1" dirty="0" smtClean="0"/>
              <a:t>المهاجرين واللاجئين </a:t>
            </a:r>
            <a:r>
              <a:rPr lang="ar-MA" sz="2800" b="1" dirty="0"/>
              <a:t>وإدماجهم الاجتماعي</a:t>
            </a:r>
            <a:r>
              <a:rPr lang="ar-MA" sz="2800" b="1" dirty="0"/>
              <a:t> 2019-2021 </a:t>
            </a:r>
            <a:r>
              <a:rPr lang="ar-MA" sz="2800" dirty="0" smtClean="0"/>
              <a:t> </a:t>
            </a:r>
            <a:endParaRPr lang="fr-FR" sz="2800" dirty="0"/>
          </a:p>
        </p:txBody>
      </p:sp>
      <p:graphicFrame>
        <p:nvGraphicFramePr>
          <p:cNvPr id="4" name="Tableau 3"/>
          <p:cNvGraphicFramePr>
            <a:graphicFrameLocks noGrp="1"/>
          </p:cNvGraphicFramePr>
          <p:nvPr>
            <p:extLst>
              <p:ext uri="{D42A27DB-BD31-4B8C-83A1-F6EECF244321}">
                <p14:modId xmlns:p14="http://schemas.microsoft.com/office/powerpoint/2010/main" val="2115333023"/>
              </p:ext>
            </p:extLst>
          </p:nvPr>
        </p:nvGraphicFramePr>
        <p:xfrm>
          <a:off x="527538" y="1207479"/>
          <a:ext cx="11376000" cy="4923689"/>
        </p:xfrm>
        <a:graphic>
          <a:graphicData uri="http://schemas.openxmlformats.org/drawingml/2006/table">
            <a:tbl>
              <a:tblPr firstRow="1" bandRow="1">
                <a:tableStyleId>{72833802-FEF1-4C79-8D5D-14CF1EAF98D9}</a:tableStyleId>
              </a:tblPr>
              <a:tblGrid>
                <a:gridCol w="2133001"/>
                <a:gridCol w="280445"/>
                <a:gridCol w="8962554"/>
              </a:tblGrid>
              <a:tr h="382764">
                <a:tc gridSpan="2">
                  <a:txBody>
                    <a:bodyPr/>
                    <a:lstStyle/>
                    <a:p>
                      <a:r>
                        <a:rPr lang="ar-MA" sz="1600" dirty="0" smtClean="0"/>
                        <a:t>التكلفة المالية المقدرة </a:t>
                      </a:r>
                      <a:endParaRPr lang="fr-FR" sz="1400" dirty="0"/>
                    </a:p>
                  </a:txBody>
                  <a:tcPr/>
                </a:tc>
                <a:tc hMerge="1">
                  <a:txBody>
                    <a:bodyPr/>
                    <a:lstStyle/>
                    <a:p>
                      <a:pPr algn="r"/>
                      <a:endParaRPr lang="fr-FR" sz="1800" dirty="0"/>
                    </a:p>
                  </a:txBody>
                  <a:tcPr/>
                </a:tc>
                <a:tc>
                  <a:txBody>
                    <a:bodyPr/>
                    <a:lstStyle/>
                    <a:p>
                      <a:pPr algn="r"/>
                      <a:r>
                        <a:rPr lang="ar-MA" sz="1800" kern="1200" spc="-100" dirty="0" smtClean="0"/>
                        <a:t>بطاقة</a:t>
                      </a:r>
                      <a:r>
                        <a:rPr lang="ar-MA" sz="1800" kern="1200" spc="-100" baseline="0" dirty="0" smtClean="0"/>
                        <a:t> المشروع</a:t>
                      </a:r>
                      <a:endParaRPr lang="fr-FR" sz="1800" dirty="0"/>
                    </a:p>
                  </a:txBody>
                  <a:tcPr/>
                </a:tc>
              </a:tr>
              <a:tr h="381285">
                <a:tc>
                  <a:txBody>
                    <a:bodyPr/>
                    <a:lstStyle/>
                    <a:p>
                      <a:r>
                        <a:rPr lang="ar-MA" sz="1400" b="1" dirty="0" smtClean="0"/>
                        <a:t>2.5 مليون درهم</a:t>
                      </a:r>
                      <a:endParaRPr lang="fr-FR" sz="1400" b="1" dirty="0"/>
                    </a:p>
                  </a:txBody>
                  <a:tcPr/>
                </a:tc>
                <a:tc gridSpan="2">
                  <a:txBody>
                    <a:bodyPr/>
                    <a:lstStyle/>
                    <a:p>
                      <a:pPr algn="r"/>
                      <a:r>
                        <a:rPr lang="ar-MA" sz="1400" b="1" dirty="0" smtClean="0"/>
                        <a:t>مشروع تسهيل الولوج للخدمات الصحية لفائدة المهاجرين واللاجئين على مستوى الجهة</a:t>
                      </a:r>
                      <a:endParaRPr lang="fr-FR" sz="1400" b="1" dirty="0"/>
                    </a:p>
                  </a:txBody>
                  <a:tcPr/>
                </a:tc>
                <a:tc hMerge="1">
                  <a:txBody>
                    <a:bodyPr/>
                    <a:lstStyle/>
                    <a:p>
                      <a:endParaRPr lang="fr-FR"/>
                    </a:p>
                  </a:txBody>
                  <a:tcPr/>
                </a:tc>
              </a:tr>
              <a:tr h="542249">
                <a:tc>
                  <a:txBody>
                    <a:bodyPr/>
                    <a:lstStyle/>
                    <a:p>
                      <a:r>
                        <a:rPr lang="ar-MA" sz="1400" dirty="0" smtClean="0"/>
                        <a:t>مليون درهم</a:t>
                      </a:r>
                      <a:r>
                        <a:rPr lang="fr-FR" sz="1400" dirty="0" smtClean="0"/>
                        <a:t> </a:t>
                      </a:r>
                      <a:r>
                        <a:rPr lang="ar-MA" sz="1400" dirty="0" smtClean="0"/>
                        <a:t>1</a:t>
                      </a:r>
                      <a:endParaRPr lang="fr-FR" sz="1400" b="0" dirty="0"/>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400" dirty="0" smtClean="0"/>
                        <a:t>تدريب العاملين بقطاع الصحة وتوعيتهم بشأن حقوق المهاجرين واللاجئين على مستوى الجهة بشراكة مع المديرية الجهوية للصحة و المنظمات غير الحكومية و التعاون الدولي</a:t>
                      </a:r>
                    </a:p>
                  </a:txBody>
                  <a:tcPr/>
                </a:tc>
                <a:tc hMerge="1">
                  <a:txBody>
                    <a:bodyPr/>
                    <a:lstStyle/>
                    <a:p>
                      <a:endParaRPr lang="fr-FR"/>
                    </a:p>
                  </a:txBody>
                  <a:tcPr/>
                </a:tc>
              </a:tr>
              <a:tr h="542249">
                <a:tc>
                  <a:txBody>
                    <a:bodyPr/>
                    <a:lstStyle/>
                    <a:p>
                      <a:r>
                        <a:rPr lang="ar-MA" sz="1400" dirty="0" smtClean="0"/>
                        <a:t>مليون درهم</a:t>
                      </a:r>
                      <a:r>
                        <a:rPr lang="fr-FR" sz="1400" dirty="0" smtClean="0"/>
                        <a:t> </a:t>
                      </a:r>
                      <a:r>
                        <a:rPr lang="ar-MA" sz="1400" dirty="0" smtClean="0"/>
                        <a:t>1</a:t>
                      </a:r>
                      <a:r>
                        <a:rPr lang="fr-FR" sz="1400" dirty="0" smtClean="0"/>
                        <a:t>,5</a:t>
                      </a:r>
                      <a:endParaRPr lang="fr-FR" sz="1400" b="0" dirty="0"/>
                    </a:p>
                  </a:txBody>
                  <a:tcPr/>
                </a:tc>
                <a:tc gridSpan="2">
                  <a:txBody>
                    <a:bodyPr/>
                    <a:lstStyle/>
                    <a:p>
                      <a:pPr algn="r"/>
                      <a:r>
                        <a:rPr lang="ar-MA" sz="1400" dirty="0" smtClean="0"/>
                        <a:t>خلق مجموعة عمل بين المديرية الجهوية للصحة والجمعيات العاملة في مجال الهجرة لتوعية المهاجرين واللاجئين حول الحقوق الصحية و كيفية الولوج للخدمات الصحية على مستوى الجهة (اصدار دليل وتوزيعه, حملات توعية في صفوف المهاجرين, الخ)</a:t>
                      </a:r>
                      <a:endParaRPr lang="fr-FR" sz="1400" dirty="0"/>
                    </a:p>
                  </a:txBody>
                  <a:tcPr/>
                </a:tc>
                <a:tc hMerge="1">
                  <a:txBody>
                    <a:bodyPr/>
                    <a:lstStyle/>
                    <a:p>
                      <a:endParaRPr lang="fr-FR"/>
                    </a:p>
                  </a:txBody>
                  <a:tcPr/>
                </a:tc>
              </a:tr>
              <a:tr h="1639776">
                <a:tc gridSpan="3">
                  <a:txBody>
                    <a:bodyPr/>
                    <a:lstStyle/>
                    <a:p>
                      <a:pPr marL="0" algn="r" defTabSz="914400" rtl="1" eaLnBrk="1" latinLnBrk="0" hangingPunct="1"/>
                      <a:r>
                        <a:rPr lang="ar-MA" sz="1400" b="1" kern="1200" dirty="0" smtClean="0"/>
                        <a:t>الأنشطة المبرمجة</a:t>
                      </a:r>
                      <a:endParaRPr lang="fr-FR" sz="1400" b="1" kern="1200" dirty="0" smtClean="0"/>
                    </a:p>
                    <a:p>
                      <a:pPr marL="285750" indent="-285750" algn="r" defTabSz="914400" rtl="1" eaLnBrk="1" latinLnBrk="0" hangingPunct="1">
                        <a:buFont typeface="Arial" panose="020B0604020202020204" pitchFamily="34" charset="0"/>
                        <a:buChar char="•"/>
                      </a:pPr>
                      <a:r>
                        <a:rPr lang="ar-MA" sz="1400" kern="1200" dirty="0" smtClean="0"/>
                        <a:t>تنظيم</a:t>
                      </a:r>
                      <a:r>
                        <a:rPr lang="ar-MA" sz="1400" kern="1200" baseline="0" dirty="0" smtClean="0"/>
                        <a:t> ورشات عمل لاستثمار التجارب القائمة بباقي جهات المملكة أو من طرف الهيئات الدولية أو المتخصصة  حول أنشطة التوعية والتدريب لصالح </a:t>
                      </a:r>
                      <a:r>
                        <a:rPr lang="ar-MA" sz="1400" dirty="0" smtClean="0"/>
                        <a:t>العاملين بقطاع الصحة </a:t>
                      </a:r>
                    </a:p>
                    <a:p>
                      <a:pPr marL="285750" indent="-285750" algn="r" defTabSz="914400" rtl="1" eaLnBrk="1" latinLnBrk="0" hangingPunct="1">
                        <a:buFont typeface="Arial" panose="020B0604020202020204" pitchFamily="34" charset="0"/>
                        <a:buChar char="•"/>
                      </a:pPr>
                      <a:r>
                        <a:rPr lang="ar-MA" sz="1400" kern="1200" dirty="0" smtClean="0"/>
                        <a:t>تطوير آليات التدريب على مستوى الجهة ووحدات خاصة لإزالة الحواجز اللغوية و الثقافية</a:t>
                      </a:r>
                    </a:p>
                    <a:p>
                      <a:pPr marL="285750" indent="-285750" algn="r" defTabSz="914400" rtl="1" eaLnBrk="1" latinLnBrk="0" hangingPunct="1">
                        <a:buFont typeface="Arial" panose="020B0604020202020204" pitchFamily="34" charset="0"/>
                        <a:buChar char="•"/>
                      </a:pPr>
                      <a:r>
                        <a:rPr lang="ar-MA" sz="1400" kern="1200" dirty="0" smtClean="0"/>
                        <a:t>تنفيذ برنامج</a:t>
                      </a:r>
                      <a:r>
                        <a:rPr lang="ar-MA" sz="1400" kern="1200" baseline="0" dirty="0" smtClean="0"/>
                        <a:t> تدريب جهوي لكافة </a:t>
                      </a:r>
                      <a:r>
                        <a:rPr lang="ar-MA" sz="1400" dirty="0" smtClean="0"/>
                        <a:t>العاملين بقطاع الصحة </a:t>
                      </a:r>
                    </a:p>
                    <a:p>
                      <a:pPr marL="285750" indent="-285750" algn="r" defTabSz="914400" rtl="1" eaLnBrk="1" latinLnBrk="0" hangingPunct="1">
                        <a:buFont typeface="Arial" panose="020B0604020202020204" pitchFamily="34" charset="0"/>
                        <a:buChar char="•"/>
                      </a:pPr>
                      <a:r>
                        <a:rPr lang="ar-MA" sz="1400" kern="1200" dirty="0" smtClean="0"/>
                        <a:t>تعزيز قدرات</a:t>
                      </a:r>
                      <a:r>
                        <a:rPr lang="ar-MA" sz="1400" kern="1200" baseline="0" dirty="0" smtClean="0"/>
                        <a:t> </a:t>
                      </a:r>
                      <a:r>
                        <a:rPr lang="ar-MA" sz="1400" dirty="0" smtClean="0"/>
                        <a:t>الجمعيات العاملة في مجال الهجرة لتوعية المهاجرين واللاجئين حول الحقوق الصحية و كيفية الولوج للخدمات الصحية على مستوى الجهة </a:t>
                      </a:r>
                      <a:endParaRPr lang="ar-MA" sz="1400" kern="1200" dirty="0" smtClean="0">
                        <a:solidFill>
                          <a:schemeClr val="dk1"/>
                        </a:solidFill>
                        <a:latin typeface="+mn-lt"/>
                        <a:ea typeface="+mn-ea"/>
                        <a:cs typeface="+mn-cs"/>
                      </a:endParaRPr>
                    </a:p>
                  </a:txBody>
                  <a:tcPr/>
                </a:tc>
                <a:tc hMerge="1">
                  <a:txBody>
                    <a:bodyPr/>
                    <a:lstStyle/>
                    <a:p>
                      <a:pPr marL="0" algn="r" defTabSz="914400" rtl="1" eaLnBrk="1" latinLnBrk="0" hangingPunct="1"/>
                      <a:endParaRPr lang="ar-MA" sz="1400" kern="1200" dirty="0" smtClean="0">
                        <a:solidFill>
                          <a:schemeClr val="dk1"/>
                        </a:solidFill>
                        <a:latin typeface="+mn-lt"/>
                        <a:ea typeface="+mn-ea"/>
                        <a:cs typeface="+mn-cs"/>
                      </a:endParaRPr>
                    </a:p>
                  </a:txBody>
                  <a:tcPr/>
                </a:tc>
                <a:tc hMerge="1">
                  <a:txBody>
                    <a:bodyPr/>
                    <a:lstStyle/>
                    <a:p>
                      <a:endParaRPr lang="fr-FR"/>
                    </a:p>
                  </a:txBody>
                  <a:tcPr/>
                </a:tc>
              </a:tr>
              <a:tr h="1435366">
                <a:tc>
                  <a:txBody>
                    <a:bodyPr/>
                    <a:lstStyle/>
                    <a:p>
                      <a:endParaRPr lang="fr-FR" sz="1400" dirty="0"/>
                    </a:p>
                  </a:txBody>
                  <a:tcPr/>
                </a:tc>
                <a:tc gridSpan="2">
                  <a:txBody>
                    <a:bodyPr/>
                    <a:lstStyle/>
                    <a:p>
                      <a:pPr marL="0" algn="r" defTabSz="914400" rtl="1" eaLnBrk="1" latinLnBrk="0" hangingPunct="1"/>
                      <a:r>
                        <a:rPr lang="ar-MA" sz="1400" b="1" kern="1200" dirty="0" smtClean="0">
                          <a:solidFill>
                            <a:schemeClr val="dk1"/>
                          </a:solidFill>
                          <a:latin typeface="+mn-lt"/>
                          <a:ea typeface="+mn-ea"/>
                          <a:cs typeface="+mn-cs"/>
                        </a:rPr>
                        <a:t>الشركاء </a:t>
                      </a:r>
                    </a:p>
                    <a:p>
                      <a:pPr marL="0" algn="r" defTabSz="914400" rtl="1" eaLnBrk="1" latinLnBrk="0" hangingPunct="1"/>
                      <a:r>
                        <a:rPr lang="ar-MA" sz="1400" kern="1200" dirty="0" smtClean="0">
                          <a:solidFill>
                            <a:schemeClr val="dk1"/>
                          </a:solidFill>
                          <a:latin typeface="+mn-lt"/>
                          <a:ea typeface="+mn-ea"/>
                          <a:cs typeface="+mn-cs"/>
                        </a:rPr>
                        <a:t>مجلس الجهة</a:t>
                      </a:r>
                    </a:p>
                    <a:p>
                      <a:pPr marL="0" algn="r" defTabSz="914400" rtl="1" eaLnBrk="1" latinLnBrk="0" hangingPunct="1"/>
                      <a:r>
                        <a:rPr lang="ar-MA" sz="1400" kern="1200" dirty="0" smtClean="0">
                          <a:solidFill>
                            <a:schemeClr val="dk1"/>
                          </a:solidFill>
                          <a:latin typeface="+mn-lt"/>
                          <a:ea typeface="+mn-ea"/>
                          <a:cs typeface="+mn-cs"/>
                        </a:rPr>
                        <a:t>وزارة المكلفة بشؤون الهجرة </a:t>
                      </a:r>
                    </a:p>
                    <a:p>
                      <a:pPr marL="0" algn="r" defTabSz="914400" rtl="1" eaLnBrk="1" latinLnBrk="0" hangingPunct="1"/>
                      <a:r>
                        <a:rPr lang="ar-MA" sz="1400" kern="1200" dirty="0" smtClean="0">
                          <a:solidFill>
                            <a:schemeClr val="dk1"/>
                          </a:solidFill>
                          <a:latin typeface="+mn-lt"/>
                          <a:ea typeface="+mn-ea"/>
                          <a:cs typeface="+mn-cs"/>
                        </a:rPr>
                        <a:t>المنظمة</a:t>
                      </a:r>
                      <a:r>
                        <a:rPr lang="ar-MA" sz="1400" kern="1200" baseline="0" dirty="0" smtClean="0">
                          <a:solidFill>
                            <a:schemeClr val="dk1"/>
                          </a:solidFill>
                          <a:latin typeface="+mn-lt"/>
                          <a:ea typeface="+mn-ea"/>
                          <a:cs typeface="+mn-cs"/>
                        </a:rPr>
                        <a:t> العالمية للهجرة</a:t>
                      </a:r>
                    </a:p>
                    <a:p>
                      <a:pPr marL="0" algn="r" defTabSz="914400" rtl="1" eaLnBrk="1" latinLnBrk="0" hangingPunct="1"/>
                      <a:r>
                        <a:rPr lang="ar-MA" sz="1400" kern="1200" baseline="0" dirty="0" smtClean="0">
                          <a:solidFill>
                            <a:schemeClr val="dk1"/>
                          </a:solidFill>
                          <a:latin typeface="+mn-lt"/>
                          <a:ea typeface="+mn-ea"/>
                          <a:cs typeface="+mn-cs"/>
                        </a:rPr>
                        <a:t>منظمات المجتمع المدني الجهوية و الوطنية </a:t>
                      </a:r>
                    </a:p>
                    <a:p>
                      <a:pPr marL="0" algn="r" defTabSz="914400" rtl="1" eaLnBrk="1" latinLnBrk="0" hangingPunct="1"/>
                      <a:r>
                        <a:rPr lang="ar-MA" sz="1400" kern="1200" baseline="0" dirty="0" smtClean="0">
                          <a:solidFill>
                            <a:schemeClr val="dk1"/>
                          </a:solidFill>
                          <a:latin typeface="+mn-lt"/>
                          <a:ea typeface="+mn-ea"/>
                          <a:cs typeface="+mn-cs"/>
                        </a:rPr>
                        <a:t>المنظمات الدولية </a:t>
                      </a: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334483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0246" y="345831"/>
            <a:ext cx="10972800" cy="990600"/>
          </a:xfrm>
        </p:spPr>
        <p:txBody>
          <a:bodyPr>
            <a:noAutofit/>
          </a:bodyPr>
          <a:lstStyle/>
          <a:p>
            <a:pPr algn="r"/>
            <a:r>
              <a:rPr lang="ar-MA" sz="2800" b="1" dirty="0"/>
              <a:t>خطة العمل المقترحة لتحسين ظروف </a:t>
            </a:r>
            <a:r>
              <a:rPr lang="ar-MA" sz="2800" b="1" dirty="0" smtClean="0"/>
              <a:t>المهاجرين واللاجئين </a:t>
            </a:r>
            <a:r>
              <a:rPr lang="ar-MA" sz="2800" b="1" dirty="0"/>
              <a:t>وإدماجهم الاجتماعي</a:t>
            </a:r>
            <a:r>
              <a:rPr lang="ar-MA" sz="2800" b="1" dirty="0"/>
              <a:t> 2019-2021 </a:t>
            </a:r>
            <a:r>
              <a:rPr lang="ar-MA" sz="2800" dirty="0" smtClean="0"/>
              <a:t> </a:t>
            </a:r>
            <a:endParaRPr lang="fr-FR" sz="2800" dirty="0"/>
          </a:p>
        </p:txBody>
      </p:sp>
      <p:graphicFrame>
        <p:nvGraphicFramePr>
          <p:cNvPr id="4" name="Tableau 3"/>
          <p:cNvGraphicFramePr>
            <a:graphicFrameLocks noGrp="1"/>
          </p:cNvGraphicFramePr>
          <p:nvPr>
            <p:extLst>
              <p:ext uri="{D42A27DB-BD31-4B8C-83A1-F6EECF244321}">
                <p14:modId xmlns:p14="http://schemas.microsoft.com/office/powerpoint/2010/main" val="2912338667"/>
              </p:ext>
            </p:extLst>
          </p:nvPr>
        </p:nvGraphicFramePr>
        <p:xfrm>
          <a:off x="527538" y="1207479"/>
          <a:ext cx="11383108" cy="5440505"/>
        </p:xfrm>
        <a:graphic>
          <a:graphicData uri="http://schemas.openxmlformats.org/drawingml/2006/table">
            <a:tbl>
              <a:tblPr firstRow="1" bandRow="1">
                <a:tableStyleId>{72833802-FEF1-4C79-8D5D-14CF1EAF98D9}</a:tableStyleId>
              </a:tblPr>
              <a:tblGrid>
                <a:gridCol w="2134334"/>
                <a:gridCol w="280620"/>
                <a:gridCol w="3276600"/>
                <a:gridCol w="5691554"/>
              </a:tblGrid>
              <a:tr h="343408">
                <a:tc gridSpan="2">
                  <a:txBody>
                    <a:bodyPr/>
                    <a:lstStyle/>
                    <a:p>
                      <a:r>
                        <a:rPr lang="ar-MA" sz="1600" dirty="0" smtClean="0"/>
                        <a:t>التكلفة المالية المقدرة </a:t>
                      </a:r>
                      <a:endParaRPr lang="fr-FR" sz="1400" dirty="0"/>
                    </a:p>
                  </a:txBody>
                  <a:tcPr/>
                </a:tc>
                <a:tc hMerge="1">
                  <a:txBody>
                    <a:bodyPr/>
                    <a:lstStyle/>
                    <a:p>
                      <a:pPr algn="r"/>
                      <a:endParaRPr lang="fr-FR" sz="1800" dirty="0"/>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800" kern="1200" spc="-100" dirty="0" smtClean="0"/>
                        <a:t>بطاقة</a:t>
                      </a:r>
                      <a:r>
                        <a:rPr lang="ar-MA" sz="1800" kern="1200" spc="-100" baseline="0" dirty="0" smtClean="0"/>
                        <a:t> المشروع</a:t>
                      </a:r>
                      <a:endParaRPr lang="fr-FR" sz="1800" dirty="0" smtClean="0"/>
                    </a:p>
                  </a:txBody>
                  <a:tcPr/>
                </a:tc>
                <a:tc hMerge="1">
                  <a:txBody>
                    <a:bodyPr/>
                    <a:lstStyle/>
                    <a:p>
                      <a:endParaRPr lang="fr-FR"/>
                    </a:p>
                  </a:txBody>
                  <a:tcPr/>
                </a:tc>
              </a:tr>
              <a:tr h="286174">
                <a:tc>
                  <a:txBody>
                    <a:bodyPr/>
                    <a:lstStyle/>
                    <a:p>
                      <a:r>
                        <a:rPr lang="ar-MA" sz="1400" b="1" dirty="0" smtClean="0"/>
                        <a:t>8 مليون درهم</a:t>
                      </a:r>
                      <a:endParaRPr lang="fr-FR" sz="1400" b="1" dirty="0"/>
                    </a:p>
                  </a:txBody>
                  <a:tcPr/>
                </a:tc>
                <a:tc gridSpan="3">
                  <a:txBody>
                    <a:bodyPr/>
                    <a:lstStyle/>
                    <a:p>
                      <a:pPr algn="r"/>
                      <a:r>
                        <a:rPr lang="ar-MA" sz="1400" b="1" dirty="0" smtClean="0"/>
                        <a:t>مشروع تسهيل الولوج لخدمات </a:t>
                      </a:r>
                      <a:r>
                        <a:rPr lang="ar-MA" sz="1400" b="1" kern="1200" dirty="0" smtClean="0">
                          <a:solidFill>
                            <a:schemeClr val="tx1"/>
                          </a:solidFill>
                          <a:latin typeface="+mn-lt"/>
                          <a:ea typeface="+mn-ea"/>
                          <a:cs typeface="+mn-cs"/>
                        </a:rPr>
                        <a:t>التدريب و التكوين المهني لفائدة </a:t>
                      </a:r>
                      <a:r>
                        <a:rPr lang="ar-MA" sz="1400" b="1" dirty="0" smtClean="0"/>
                        <a:t>المهاجرين واللاجئين على مستوى الجهة</a:t>
                      </a:r>
                      <a:endParaRPr lang="fr-FR" sz="1400" b="1" dirty="0"/>
                    </a:p>
                  </a:txBody>
                  <a:tcPr/>
                </a:tc>
                <a:tc hMerge="1">
                  <a:txBody>
                    <a:bodyPr/>
                    <a:lstStyle/>
                    <a:p>
                      <a:endParaRPr lang="fr-FR"/>
                    </a:p>
                  </a:txBody>
                  <a:tcPr/>
                </a:tc>
                <a:tc hMerge="1">
                  <a:txBody>
                    <a:bodyPr/>
                    <a:lstStyle/>
                    <a:p>
                      <a:endParaRPr lang="fr-FR"/>
                    </a:p>
                  </a:txBody>
                  <a:tcPr/>
                </a:tc>
              </a:tr>
              <a:tr h="486495">
                <a:tc>
                  <a:txBody>
                    <a:bodyPr/>
                    <a:lstStyle/>
                    <a:p>
                      <a:r>
                        <a:rPr lang="ar-MA" sz="1400" dirty="0" smtClean="0"/>
                        <a:t>مليون درهم</a:t>
                      </a:r>
                      <a:r>
                        <a:rPr lang="fr-FR" sz="1400" dirty="0" smtClean="0"/>
                        <a:t> </a:t>
                      </a:r>
                      <a:r>
                        <a:rPr lang="ar-MA" sz="1400" dirty="0" smtClean="0"/>
                        <a:t>1</a:t>
                      </a:r>
                      <a:endParaRPr lang="fr-FR" sz="1400" b="0"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400" dirty="0" smtClean="0"/>
                        <a:t>انجاز دراسة حول </a:t>
                      </a:r>
                      <a:r>
                        <a:rPr lang="ar-MA" sz="1400" dirty="0" err="1" smtClean="0"/>
                        <a:t>سوسيولوجية</a:t>
                      </a:r>
                      <a:r>
                        <a:rPr lang="ar-MA" sz="1400" dirty="0" smtClean="0"/>
                        <a:t> و قابلية التوظيف لدى المهاجرين واللاجئين على مستوى الجهة (على غرار الدراسة التي  انجزت في جهة الدار البيضاء من طرف التعاون الألماني والوزارة المكلفة بشؤون الهجرة)</a:t>
                      </a:r>
                    </a:p>
                  </a:txBody>
                  <a:tcPr/>
                </a:tc>
                <a:tc hMerge="1">
                  <a:txBody>
                    <a:bodyPr/>
                    <a:lstStyle/>
                    <a:p>
                      <a:endParaRPr lang="fr-FR"/>
                    </a:p>
                  </a:txBody>
                  <a:tcPr/>
                </a:tc>
                <a:tc hMerge="1">
                  <a:txBody>
                    <a:bodyPr/>
                    <a:lstStyle/>
                    <a:p>
                      <a:endParaRPr lang="fr-FR"/>
                    </a:p>
                  </a:txBody>
                  <a:tcPr/>
                </a:tc>
              </a:tr>
              <a:tr h="486495">
                <a:tc>
                  <a:txBody>
                    <a:bodyPr/>
                    <a:lstStyle/>
                    <a:p>
                      <a:r>
                        <a:rPr lang="ar-MA" sz="1400" dirty="0" smtClean="0"/>
                        <a:t>مليون درهم</a:t>
                      </a:r>
                      <a:r>
                        <a:rPr lang="fr-FR" sz="1400" dirty="0" smtClean="0"/>
                        <a:t> </a:t>
                      </a:r>
                      <a:r>
                        <a:rPr lang="ar-MA" sz="1400" dirty="0" smtClean="0"/>
                        <a:t>0.5</a:t>
                      </a:r>
                      <a:endParaRPr lang="fr-FR" sz="1400" b="0" dirty="0"/>
                    </a:p>
                  </a:txBody>
                  <a:tcPr/>
                </a:tc>
                <a:tc gridSpan="3">
                  <a:txBody>
                    <a:bodyPr/>
                    <a:lstStyle/>
                    <a:p>
                      <a:pPr marL="0" indent="0" algn="r">
                        <a:buNone/>
                      </a:pPr>
                      <a:r>
                        <a:rPr lang="ar-MA" sz="1400" dirty="0" smtClean="0"/>
                        <a:t>بشراكة مع الفاعلين الجهويين تحديد سبل التعاون لإنجاز تجربة رائدة على المستوى الوطني للسماح  للقاصرين غير المصحوبين بالولوج إلى خدمات التكوين المهني</a:t>
                      </a:r>
                      <a:r>
                        <a:rPr lang="ar-MA" sz="1400" baseline="0" dirty="0" smtClean="0"/>
                        <a:t> على مستوى بعض المراكز الجهوية</a:t>
                      </a:r>
                      <a:endParaRPr lang="fr-FR" sz="1400" dirty="0" smtClean="0"/>
                    </a:p>
                  </a:txBody>
                  <a:tcPr/>
                </a:tc>
                <a:tc hMerge="1">
                  <a:txBody>
                    <a:bodyPr/>
                    <a:lstStyle/>
                    <a:p>
                      <a:endParaRPr lang="fr-FR"/>
                    </a:p>
                  </a:txBody>
                  <a:tcPr/>
                </a:tc>
                <a:tc hMerge="1">
                  <a:txBody>
                    <a:bodyPr/>
                    <a:lstStyle/>
                    <a:p>
                      <a:endParaRPr lang="fr-FR"/>
                    </a:p>
                  </a:txBody>
                  <a:tcPr/>
                </a:tc>
              </a:tr>
              <a:tr h="68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MA" sz="1400" dirty="0" smtClean="0"/>
                        <a:t>مليون درهم</a:t>
                      </a:r>
                      <a:r>
                        <a:rPr lang="fr-FR" sz="1400" dirty="0" smtClean="0"/>
                        <a:t> </a:t>
                      </a:r>
                      <a:r>
                        <a:rPr lang="ar-MA" sz="1400" dirty="0" smtClean="0"/>
                        <a:t>4</a:t>
                      </a:r>
                      <a:endParaRPr lang="fr-FR" sz="1400" b="0" dirty="0" smtClean="0"/>
                    </a:p>
                    <a:p>
                      <a:endParaRPr lang="fr-FR" sz="1400" b="0"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400" dirty="0" smtClean="0"/>
                        <a:t>دعم ولوج النساء المهاجرات إلى مراكز التربية و التكوين التابعة للتعاون الوطني بشراكة مع المجتمع المدني (حملات تحسيسية لفائدة النساء المهاجرات, الدعم المادي للنساء الراغبات في تتبع التكوين...)</a:t>
                      </a:r>
                      <a:endParaRPr lang="fr-FR" sz="1400" dirty="0" smtClean="0"/>
                    </a:p>
                    <a:p>
                      <a:pPr marL="0" indent="0" algn="r">
                        <a:buNone/>
                      </a:pPr>
                      <a:endParaRPr lang="fr-FR" sz="1400" dirty="0"/>
                    </a:p>
                  </a:txBody>
                  <a:tcPr/>
                </a:tc>
                <a:tc hMerge="1">
                  <a:txBody>
                    <a:bodyPr/>
                    <a:lstStyle/>
                    <a:p>
                      <a:endParaRPr lang="fr-FR"/>
                    </a:p>
                  </a:txBody>
                  <a:tcPr/>
                </a:tc>
                <a:tc hMerge="1">
                  <a:txBody>
                    <a:bodyPr/>
                    <a:lstStyle/>
                    <a:p>
                      <a:endParaRPr lang="fr-FR"/>
                    </a:p>
                  </a:txBody>
                  <a:tcPr/>
                </a:tc>
              </a:tr>
              <a:tr h="1688424">
                <a:tc gridSpan="4">
                  <a:txBody>
                    <a:bodyPr/>
                    <a:lstStyle/>
                    <a:p>
                      <a:pPr marL="0" algn="r" defTabSz="914400" rtl="1" eaLnBrk="1" latinLnBrk="0" hangingPunct="1"/>
                      <a:r>
                        <a:rPr lang="ar-MA" sz="1400" b="1" kern="1200" dirty="0" smtClean="0"/>
                        <a:t>الأنشطة المبرمجة</a:t>
                      </a:r>
                      <a:endParaRPr lang="fr-FR" sz="1400" b="1" kern="1200" dirty="0" smtClean="0"/>
                    </a:p>
                    <a:p>
                      <a:pPr marL="0" algn="r" defTabSz="914400" rtl="1" eaLnBrk="1" latinLnBrk="0" hangingPunct="1"/>
                      <a:r>
                        <a:rPr lang="ar-MA" sz="1400" kern="1200" dirty="0" smtClean="0"/>
                        <a:t>تنظيم</a:t>
                      </a:r>
                      <a:r>
                        <a:rPr lang="ar-MA" sz="1400" kern="1200" baseline="0" dirty="0" smtClean="0"/>
                        <a:t> ورشة عمل مشتركة </a:t>
                      </a:r>
                      <a:r>
                        <a:rPr lang="ar-MA" sz="1400" dirty="0" smtClean="0"/>
                        <a:t>مع التعاون الألماني والوزارة المكلفة بشؤون الهجرة لدراسة سبل انجاز الدراسة حول </a:t>
                      </a:r>
                      <a:r>
                        <a:rPr lang="ar-MA" sz="1400" dirty="0" err="1" smtClean="0"/>
                        <a:t>سوسيولوجية</a:t>
                      </a:r>
                      <a:r>
                        <a:rPr lang="ar-MA" sz="1400" dirty="0" smtClean="0"/>
                        <a:t> و قابلية التوظيف لدى المهاجرين واللاجئين على مستوى الجهة</a:t>
                      </a:r>
                    </a:p>
                    <a:p>
                      <a:pPr marL="0" algn="r" defTabSz="914400" rtl="1" eaLnBrk="1" latinLnBrk="0" hangingPunct="1"/>
                      <a:r>
                        <a:rPr lang="ar-MA" sz="1400" dirty="0" smtClean="0"/>
                        <a:t>تحديد مكونات وخصائص الدراسة وانجازها</a:t>
                      </a:r>
                    </a:p>
                    <a:p>
                      <a:pPr marL="0" marR="0" indent="0" algn="r" defTabSz="914400" rtl="1" eaLnBrk="1" fontAlgn="auto" latinLnBrk="0" hangingPunct="1">
                        <a:lnSpc>
                          <a:spcPct val="100000"/>
                        </a:lnSpc>
                        <a:spcBef>
                          <a:spcPts val="0"/>
                        </a:spcBef>
                        <a:spcAft>
                          <a:spcPts val="0"/>
                        </a:spcAft>
                        <a:buClrTx/>
                        <a:buSzTx/>
                        <a:buFontTx/>
                        <a:buNone/>
                        <a:tabLst/>
                        <a:defRPr/>
                      </a:pPr>
                      <a:r>
                        <a:rPr lang="ar-MA" sz="1400" dirty="0" smtClean="0"/>
                        <a:t>انجاز</a:t>
                      </a:r>
                      <a:r>
                        <a:rPr lang="ar-MA" sz="1400" baseline="0" dirty="0" smtClean="0"/>
                        <a:t> دراسة حول اطلاق </a:t>
                      </a:r>
                      <a:r>
                        <a:rPr lang="ar-MA" sz="1400" dirty="0" smtClean="0"/>
                        <a:t>تجربة رائدة على المستوى الوطني للسماح  للقاصرين غير المصحوبين بالولوج إلى خدمات التكوين المهني</a:t>
                      </a:r>
                      <a:r>
                        <a:rPr lang="ar-MA" sz="1400" baseline="0" dirty="0" smtClean="0"/>
                        <a:t> على مستوى بعض المراكز الجهوية</a:t>
                      </a:r>
                      <a:r>
                        <a:rPr lang="fr-FR" sz="1400" baseline="0" dirty="0" smtClean="0"/>
                        <a:t> </a:t>
                      </a:r>
                      <a:endParaRPr lang="fr-FR" sz="140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MA" sz="1400" dirty="0" smtClean="0"/>
                        <a:t>توفير الدعم المادي والمالي لمراكز التربية و التكوين  التابعة للتعاون الوطني من</a:t>
                      </a:r>
                      <a:r>
                        <a:rPr lang="ar-MA" sz="1400" baseline="0" dirty="0" smtClean="0"/>
                        <a:t> أجل توفير خدمات تكوينية للنساء المهاجرات بشراكة مع الجمعيات العاملة في مجال الهجرة </a:t>
                      </a:r>
                      <a:r>
                        <a:rPr lang="ar-MA" sz="1400" dirty="0" smtClean="0"/>
                        <a:t>على مستوى الجهة</a:t>
                      </a:r>
                      <a:r>
                        <a:rPr lang="ar-MA" sz="1400" kern="1200" baseline="0" dirty="0" smtClean="0">
                          <a:solidFill>
                            <a:schemeClr val="dk1"/>
                          </a:solidFill>
                          <a:latin typeface="+mn-lt"/>
                          <a:ea typeface="+mn-ea"/>
                          <a:cs typeface="+mn-cs"/>
                        </a:rPr>
                        <a:t> </a:t>
                      </a:r>
                      <a:endParaRPr lang="ar-MA" sz="1400" dirty="0" smtClean="0"/>
                    </a:p>
                  </a:txBody>
                  <a:tcPr/>
                </a:tc>
                <a:tc hMerge="1">
                  <a:txBody>
                    <a:bodyPr/>
                    <a:lstStyle/>
                    <a:p>
                      <a:pPr marL="0" algn="r" defTabSz="914400" rtl="1" eaLnBrk="1" latinLnBrk="0" hangingPunct="1"/>
                      <a:endParaRPr lang="ar-MA" sz="1400" kern="1200" dirty="0" smtClean="0">
                        <a:solidFill>
                          <a:schemeClr val="dk1"/>
                        </a:solidFill>
                        <a:latin typeface="+mn-lt"/>
                        <a:ea typeface="+mn-ea"/>
                        <a:cs typeface="+mn-cs"/>
                      </a:endParaRPr>
                    </a:p>
                  </a:txBody>
                  <a:tcPr/>
                </a:tc>
                <a:tc hMerge="1">
                  <a:txBody>
                    <a:bodyPr/>
                    <a:lstStyle/>
                    <a:p>
                      <a:endParaRPr lang="fr-FR"/>
                    </a:p>
                  </a:txBody>
                  <a:tcPr/>
                </a:tc>
                <a:tc hMerge="1">
                  <a:txBody>
                    <a:bodyPr/>
                    <a:lstStyle/>
                    <a:p>
                      <a:endParaRPr lang="fr-FR"/>
                    </a:p>
                  </a:txBody>
                  <a:tcPr/>
                </a:tc>
              </a:tr>
              <a:tr h="1203785">
                <a:tc gridSpan="3">
                  <a:txBody>
                    <a:bodyPr/>
                    <a:lstStyle/>
                    <a:p>
                      <a:pPr marL="0" algn="r" defTabSz="914400" rtl="1" eaLnBrk="1" latinLnBrk="0" hangingPunct="1"/>
                      <a:endParaRPr lang="ar-MA" sz="1400" kern="1200" baseline="0" dirty="0" smtClean="0">
                        <a:solidFill>
                          <a:schemeClr val="dk1"/>
                        </a:solidFill>
                        <a:latin typeface="+mn-lt"/>
                        <a:ea typeface="+mn-ea"/>
                        <a:cs typeface="+mn-cs"/>
                      </a:endParaRPr>
                    </a:p>
                    <a:p>
                      <a:pPr marL="0" algn="r" defTabSz="914400" rtl="1" eaLnBrk="1" latinLnBrk="0" hangingPunct="1"/>
                      <a:r>
                        <a:rPr lang="ar-MA" sz="1400" kern="1200" baseline="0" dirty="0" smtClean="0">
                          <a:solidFill>
                            <a:schemeClr val="dk1"/>
                          </a:solidFill>
                          <a:latin typeface="+mn-lt"/>
                          <a:ea typeface="+mn-ea"/>
                          <a:cs typeface="+mn-cs"/>
                        </a:rPr>
                        <a:t>منظمات المجتمع المدني الجهوية و الوطنية </a:t>
                      </a:r>
                    </a:p>
                    <a:p>
                      <a:pPr marL="0" algn="r" defTabSz="914400" rtl="1" eaLnBrk="1" latinLnBrk="0" hangingPunct="1"/>
                      <a:r>
                        <a:rPr lang="ar-MA" sz="1400" kern="1200" baseline="0" dirty="0" smtClean="0">
                          <a:solidFill>
                            <a:schemeClr val="dk1"/>
                          </a:solidFill>
                          <a:latin typeface="+mn-lt"/>
                          <a:ea typeface="+mn-ea"/>
                          <a:cs typeface="+mn-cs"/>
                        </a:rPr>
                        <a:t>المنظمات الدولية </a:t>
                      </a:r>
                    </a:p>
                    <a:p>
                      <a:pPr marL="0" marR="0" indent="0" algn="r" defTabSz="914400" rtl="1" eaLnBrk="1" fontAlgn="auto" latinLnBrk="0" hangingPunct="1">
                        <a:lnSpc>
                          <a:spcPct val="100000"/>
                        </a:lnSpc>
                        <a:spcBef>
                          <a:spcPts val="0"/>
                        </a:spcBef>
                        <a:spcAft>
                          <a:spcPts val="0"/>
                        </a:spcAft>
                        <a:buClrTx/>
                        <a:buSzTx/>
                        <a:buFontTx/>
                        <a:buNone/>
                        <a:tabLst/>
                        <a:defRPr/>
                      </a:pPr>
                      <a:endParaRPr lang="ar-MA" sz="1400" dirty="0" smtClean="0"/>
                    </a:p>
                  </a:txBody>
                  <a:tcPr/>
                </a:tc>
                <a:tc hMerge="1">
                  <a:txBody>
                    <a:bodyPr/>
                    <a:lstStyle/>
                    <a:p>
                      <a:endParaRPr lang="fr-FR"/>
                    </a:p>
                  </a:txBody>
                  <a:tcPr/>
                </a:tc>
                <a:tc hMerge="1">
                  <a:txBody>
                    <a:bodyPr/>
                    <a:lstStyle/>
                    <a:p>
                      <a:endParaRPr lang="fr-FR"/>
                    </a:p>
                  </a:txBody>
                  <a:tcPr/>
                </a:tc>
                <a:tc>
                  <a:txBody>
                    <a:bodyPr/>
                    <a:lstStyle/>
                    <a:p>
                      <a:pPr marL="0" algn="r" defTabSz="914400" rtl="1" eaLnBrk="1" latinLnBrk="0" hangingPunct="1"/>
                      <a:r>
                        <a:rPr lang="ar-MA" sz="1400" b="1" kern="1200" dirty="0" smtClean="0">
                          <a:solidFill>
                            <a:schemeClr val="dk1"/>
                          </a:solidFill>
                          <a:latin typeface="+mn-lt"/>
                          <a:ea typeface="+mn-ea"/>
                          <a:cs typeface="+mn-cs"/>
                        </a:rPr>
                        <a:t>الشركاء </a:t>
                      </a:r>
                    </a:p>
                    <a:p>
                      <a:pPr marL="0" algn="r" defTabSz="914400" rtl="1" eaLnBrk="1" latinLnBrk="0" hangingPunct="1"/>
                      <a:r>
                        <a:rPr lang="ar-MA" sz="1400" kern="1200" dirty="0" smtClean="0">
                          <a:solidFill>
                            <a:schemeClr val="dk1"/>
                          </a:solidFill>
                          <a:latin typeface="+mn-lt"/>
                          <a:ea typeface="+mn-ea"/>
                          <a:cs typeface="+mn-cs"/>
                        </a:rPr>
                        <a:t>مجلس الجهة</a:t>
                      </a:r>
                    </a:p>
                    <a:p>
                      <a:pPr marL="0" algn="r" defTabSz="914400" rtl="1" eaLnBrk="1" latinLnBrk="0" hangingPunct="1"/>
                      <a:r>
                        <a:rPr lang="ar-MA" sz="1400" kern="1200" dirty="0" smtClean="0">
                          <a:solidFill>
                            <a:schemeClr val="dk1"/>
                          </a:solidFill>
                          <a:latin typeface="+mn-lt"/>
                          <a:ea typeface="+mn-ea"/>
                          <a:cs typeface="+mn-cs"/>
                        </a:rPr>
                        <a:t>وزارة المكلفة بشؤون الهجرة </a:t>
                      </a:r>
                    </a:p>
                    <a:p>
                      <a:pPr marL="0" algn="r" defTabSz="914400" rtl="1" eaLnBrk="1" latinLnBrk="0" hangingPunct="1"/>
                      <a:r>
                        <a:rPr lang="ar-MA" sz="1400" dirty="0" smtClean="0"/>
                        <a:t>التعاون الوطني </a:t>
                      </a:r>
                      <a:endParaRPr lang="ar-MA" sz="1400" kern="1200" baseline="0" dirty="0" smtClean="0">
                        <a:solidFill>
                          <a:schemeClr val="dk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ar-MA" sz="1400" dirty="0" smtClean="0"/>
                    </a:p>
                  </a:txBody>
                  <a:tcPr/>
                </a:tc>
              </a:tr>
            </a:tbl>
          </a:graphicData>
        </a:graphic>
      </p:graphicFrame>
    </p:spTree>
    <p:extLst>
      <p:ext uri="{BB962C8B-B14F-4D97-AF65-F5344CB8AC3E}">
        <p14:creationId xmlns:p14="http://schemas.microsoft.com/office/powerpoint/2010/main" val="2845861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0246" y="345831"/>
            <a:ext cx="10972800" cy="990600"/>
          </a:xfrm>
        </p:spPr>
        <p:txBody>
          <a:bodyPr>
            <a:noAutofit/>
          </a:bodyPr>
          <a:lstStyle/>
          <a:p>
            <a:pPr algn="r"/>
            <a:r>
              <a:rPr lang="ar-MA" sz="2800" b="1" dirty="0"/>
              <a:t>خطة العمل المقترحة لتحسين ظروف </a:t>
            </a:r>
            <a:r>
              <a:rPr lang="ar-MA" sz="2800" b="1" dirty="0" smtClean="0"/>
              <a:t>المهاجرين واللاجئين </a:t>
            </a:r>
            <a:r>
              <a:rPr lang="ar-MA" sz="2800" b="1" dirty="0"/>
              <a:t>وإدماجهم الاجتماعي</a:t>
            </a:r>
            <a:r>
              <a:rPr lang="ar-MA" sz="2800" b="1" dirty="0"/>
              <a:t> 2019-2021 </a:t>
            </a:r>
            <a:r>
              <a:rPr lang="ar-MA" sz="2800" dirty="0" smtClean="0"/>
              <a:t> </a:t>
            </a:r>
            <a:endParaRPr lang="fr-FR" sz="2800" dirty="0"/>
          </a:p>
        </p:txBody>
      </p:sp>
      <p:graphicFrame>
        <p:nvGraphicFramePr>
          <p:cNvPr id="4" name="Tableau 3"/>
          <p:cNvGraphicFramePr>
            <a:graphicFrameLocks noGrp="1"/>
          </p:cNvGraphicFramePr>
          <p:nvPr>
            <p:extLst>
              <p:ext uri="{D42A27DB-BD31-4B8C-83A1-F6EECF244321}">
                <p14:modId xmlns:p14="http://schemas.microsoft.com/office/powerpoint/2010/main" val="3281963823"/>
              </p:ext>
            </p:extLst>
          </p:nvPr>
        </p:nvGraphicFramePr>
        <p:xfrm>
          <a:off x="527538" y="1207479"/>
          <a:ext cx="11383108" cy="4923690"/>
        </p:xfrm>
        <a:graphic>
          <a:graphicData uri="http://schemas.openxmlformats.org/drawingml/2006/table">
            <a:tbl>
              <a:tblPr firstRow="1" bandRow="1">
                <a:tableStyleId>{72833802-FEF1-4C79-8D5D-14CF1EAF98D9}</a:tableStyleId>
              </a:tblPr>
              <a:tblGrid>
                <a:gridCol w="2134334"/>
                <a:gridCol w="280620"/>
                <a:gridCol w="3276600"/>
                <a:gridCol w="5691554"/>
              </a:tblGrid>
              <a:tr h="437662">
                <a:tc gridSpan="2">
                  <a:txBody>
                    <a:bodyPr/>
                    <a:lstStyle/>
                    <a:p>
                      <a:r>
                        <a:rPr lang="ar-MA" sz="1600" dirty="0" smtClean="0"/>
                        <a:t>التكلفة المالية المقدرة </a:t>
                      </a:r>
                      <a:endParaRPr lang="fr-FR" sz="1400" dirty="0"/>
                    </a:p>
                  </a:txBody>
                  <a:tcPr/>
                </a:tc>
                <a:tc hMerge="1">
                  <a:txBody>
                    <a:bodyPr/>
                    <a:lstStyle/>
                    <a:p>
                      <a:pPr algn="r"/>
                      <a:endParaRPr lang="fr-FR" sz="1800" dirty="0"/>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800" kern="1200" spc="-100" dirty="0" smtClean="0"/>
                        <a:t>بطاقة</a:t>
                      </a:r>
                      <a:r>
                        <a:rPr lang="ar-MA" sz="1800" kern="1200" spc="-100" baseline="0" dirty="0" smtClean="0"/>
                        <a:t> المشروع</a:t>
                      </a:r>
                      <a:endParaRPr lang="fr-FR" sz="1800" dirty="0" smtClean="0"/>
                    </a:p>
                  </a:txBody>
                  <a:tcPr/>
                </a:tc>
                <a:tc hMerge="1">
                  <a:txBody>
                    <a:bodyPr/>
                    <a:lstStyle/>
                    <a:p>
                      <a:endParaRPr lang="fr-FR"/>
                    </a:p>
                  </a:txBody>
                  <a:tcPr/>
                </a:tc>
              </a:tr>
              <a:tr h="364718">
                <a:tc>
                  <a:txBody>
                    <a:bodyPr/>
                    <a:lstStyle/>
                    <a:p>
                      <a:r>
                        <a:rPr lang="ar-MA" sz="1400" b="1" dirty="0" smtClean="0"/>
                        <a:t>1,5 مليون درهم</a:t>
                      </a:r>
                      <a:endParaRPr lang="fr-FR" sz="1400" b="1" dirty="0"/>
                    </a:p>
                  </a:txBody>
                  <a:tcPr/>
                </a:tc>
                <a:tc gridSpan="3">
                  <a:txBody>
                    <a:bodyPr/>
                    <a:lstStyle/>
                    <a:p>
                      <a:pPr algn="r"/>
                      <a:r>
                        <a:rPr lang="ar-MA" sz="1400" b="1" dirty="0" smtClean="0"/>
                        <a:t>مشروع دعم</a:t>
                      </a:r>
                      <a:r>
                        <a:rPr lang="ar-MA" sz="1400" b="1" baseline="0" dirty="0" smtClean="0"/>
                        <a:t> المشاركة </a:t>
                      </a:r>
                      <a:r>
                        <a:rPr lang="ar-MA" sz="1400" b="1" kern="1200" baseline="0" dirty="0" smtClean="0">
                          <a:solidFill>
                            <a:schemeClr val="tx1"/>
                          </a:solidFill>
                          <a:latin typeface="+mn-lt"/>
                          <a:ea typeface="+mn-ea"/>
                          <a:cs typeface="+mn-cs"/>
                        </a:rPr>
                        <a:t>الاجتماعية للمهاجرين واللاجئين ونبذ </a:t>
                      </a:r>
                      <a:r>
                        <a:rPr lang="ar-MA" sz="1400" b="1" baseline="0" dirty="0" smtClean="0"/>
                        <a:t>التمييز والعنف </a:t>
                      </a:r>
                      <a:r>
                        <a:rPr lang="ar-MA" sz="1400" b="1" dirty="0" smtClean="0"/>
                        <a:t>على مستوى الجهة</a:t>
                      </a:r>
                      <a:endParaRPr lang="fr-FR" sz="1400" b="1" dirty="0"/>
                    </a:p>
                  </a:txBody>
                  <a:tcPr/>
                </a:tc>
                <a:tc hMerge="1">
                  <a:txBody>
                    <a:bodyPr/>
                    <a:lstStyle/>
                    <a:p>
                      <a:endParaRPr lang="fr-FR"/>
                    </a:p>
                  </a:txBody>
                  <a:tcPr/>
                </a:tc>
                <a:tc hMerge="1">
                  <a:txBody>
                    <a:bodyPr/>
                    <a:lstStyle/>
                    <a:p>
                      <a:endParaRPr lang="fr-FR"/>
                    </a:p>
                  </a:txBody>
                  <a:tcPr/>
                </a:tc>
              </a:tr>
              <a:tr h="620021">
                <a:tc>
                  <a:txBody>
                    <a:bodyPr/>
                    <a:lstStyle/>
                    <a:p>
                      <a:r>
                        <a:rPr lang="ar-MA" sz="1400" dirty="0" smtClean="0"/>
                        <a:t>مليون درهم</a:t>
                      </a:r>
                      <a:r>
                        <a:rPr lang="fr-FR" sz="1400" dirty="0" smtClean="0"/>
                        <a:t> </a:t>
                      </a:r>
                      <a:r>
                        <a:rPr lang="ar-MA" sz="1400" dirty="0" smtClean="0"/>
                        <a:t>0.5</a:t>
                      </a:r>
                      <a:endParaRPr lang="fr-FR" sz="1400" b="0" dirty="0"/>
                    </a:p>
                  </a:txBody>
                  <a:tcPr/>
                </a:tc>
                <a:tc gridSpan="3">
                  <a:txBody>
                    <a:bodyPr/>
                    <a:lstStyle/>
                    <a:p>
                      <a:pPr marL="0" indent="0" algn="r">
                        <a:buNone/>
                      </a:pPr>
                      <a:r>
                        <a:rPr lang="ar-MA" sz="1400" dirty="0" smtClean="0"/>
                        <a:t>اطلاق مشروع أكاديمي بشراكة مع جامعة عبد المالك السعدي حول أسس </a:t>
                      </a:r>
                      <a:r>
                        <a:rPr lang="ar-MA" sz="1400" b="0" baseline="0" dirty="0" smtClean="0"/>
                        <a:t>التمييز والعنف </a:t>
                      </a:r>
                      <a:r>
                        <a:rPr lang="ar-MA" sz="1400" dirty="0" smtClean="0"/>
                        <a:t>تجاه المهاجرين على مستوى الجهة </a:t>
                      </a:r>
                      <a:endParaRPr lang="fr-FR" sz="1400" dirty="0" smtClean="0"/>
                    </a:p>
                  </a:txBody>
                  <a:tcPr/>
                </a:tc>
                <a:tc hMerge="1">
                  <a:txBody>
                    <a:bodyPr/>
                    <a:lstStyle/>
                    <a:p>
                      <a:endParaRPr lang="fr-FR"/>
                    </a:p>
                  </a:txBody>
                  <a:tcPr/>
                </a:tc>
                <a:tc hMerge="1">
                  <a:txBody>
                    <a:bodyPr/>
                    <a:lstStyle/>
                    <a:p>
                      <a:endParaRPr lang="fr-FR"/>
                    </a:p>
                  </a:txBody>
                  <a:tcPr/>
                </a:tc>
              </a:tr>
              <a:tr h="471325">
                <a:tc>
                  <a:txBody>
                    <a:bodyPr/>
                    <a:lstStyle/>
                    <a:p>
                      <a:r>
                        <a:rPr lang="ar-MA" sz="1400" dirty="0" smtClean="0"/>
                        <a:t>مليون درهم</a:t>
                      </a:r>
                      <a:r>
                        <a:rPr lang="fr-FR" sz="1400" dirty="0" smtClean="0"/>
                        <a:t> </a:t>
                      </a:r>
                      <a:r>
                        <a:rPr lang="ar-MA" sz="1400" dirty="0" smtClean="0"/>
                        <a:t>1</a:t>
                      </a:r>
                      <a:endParaRPr lang="fr-FR" sz="1400" b="0" dirty="0"/>
                    </a:p>
                  </a:txBody>
                  <a:tcPr/>
                </a:tc>
                <a:tc gridSpan="3">
                  <a:txBody>
                    <a:bodyPr/>
                    <a:lstStyle/>
                    <a:p>
                      <a:pPr marL="0" indent="0" algn="r">
                        <a:buNone/>
                      </a:pPr>
                      <a:r>
                        <a:rPr lang="ar-MA" sz="1400" dirty="0" smtClean="0"/>
                        <a:t>تنظيم حملات</a:t>
                      </a:r>
                      <a:r>
                        <a:rPr lang="ar-MA" sz="1400" b="1" dirty="0" smtClean="0"/>
                        <a:t> </a:t>
                      </a:r>
                      <a:r>
                        <a:rPr lang="ar-MA" sz="1400" dirty="0" smtClean="0"/>
                        <a:t>التوعية والتواصل مع السكان حول أهمية التماسك الاجتماعي بين جميع الفئات ونبذ السلوكيات العنصرية </a:t>
                      </a:r>
                      <a:endParaRPr lang="ar-MA" sz="1400" dirty="0" smtClean="0"/>
                    </a:p>
                  </a:txBody>
                  <a:tcPr/>
                </a:tc>
                <a:tc hMerge="1">
                  <a:txBody>
                    <a:bodyPr/>
                    <a:lstStyle/>
                    <a:p>
                      <a:endParaRPr lang="fr-FR"/>
                    </a:p>
                  </a:txBody>
                  <a:tcPr/>
                </a:tc>
                <a:tc hMerge="1">
                  <a:txBody>
                    <a:bodyPr/>
                    <a:lstStyle/>
                    <a:p>
                      <a:endParaRPr lang="fr-FR"/>
                    </a:p>
                  </a:txBody>
                  <a:tcPr/>
                </a:tc>
              </a:tr>
              <a:tr h="1388733">
                <a:tc gridSpan="4">
                  <a:txBody>
                    <a:bodyPr/>
                    <a:lstStyle/>
                    <a:p>
                      <a:pPr marL="0" algn="r" defTabSz="914400" rtl="1" eaLnBrk="1" latinLnBrk="0" hangingPunct="1"/>
                      <a:r>
                        <a:rPr lang="ar-MA" sz="1400" b="1" kern="1200" dirty="0" smtClean="0"/>
                        <a:t>الأنشطة المبرمجة</a:t>
                      </a:r>
                    </a:p>
                    <a:p>
                      <a:pPr marL="0" algn="r" defTabSz="914400" rtl="1" eaLnBrk="1" latinLnBrk="0" hangingPunct="1"/>
                      <a:r>
                        <a:rPr lang="ar-MA" sz="1400" dirty="0" smtClean="0"/>
                        <a:t>إنجاز بحث بالشراكة مع جامعة عبد المالك سعدي حول الأسس الاجتماعية والثقافية للمواقف التمييزية والعنصرية تجاه المهاجرين على مستوى </a:t>
                      </a:r>
                    </a:p>
                    <a:p>
                      <a:pPr marL="0" algn="r" defTabSz="914400" rtl="1" eaLnBrk="1" latinLnBrk="0" hangingPunct="1"/>
                      <a:r>
                        <a:rPr lang="fr-FR" sz="1400" dirty="0" smtClean="0"/>
                        <a:t> </a:t>
                      </a:r>
                      <a:r>
                        <a:rPr lang="ar-MA" sz="1400" dirty="0" smtClean="0"/>
                        <a:t>نشر نتائج البحوث للجهات الفاعلة الإقليمية والوطنية وتفعيل </a:t>
                      </a:r>
                      <a:r>
                        <a:rPr lang="fr-FR" sz="1400" dirty="0" smtClean="0"/>
                        <a:t> </a:t>
                      </a:r>
                      <a:r>
                        <a:rPr lang="ar-MA" sz="1400" dirty="0" smtClean="0"/>
                        <a:t>تنفيذ المشاريع والإجراءات المستندة إلى نتائج البحث</a:t>
                      </a:r>
                    </a:p>
                    <a:p>
                      <a:pPr marL="0" algn="r" defTabSz="914400" rtl="1" eaLnBrk="1" latinLnBrk="0" hangingPunct="1"/>
                      <a:r>
                        <a:rPr lang="ar-MA" sz="1400" dirty="0" smtClean="0"/>
                        <a:t>تأسيس شراكة مع منظمات المجتمع المدني المتخصصة في قضايا الهجرة لتطوير محتوى حملة التوعية وخطة الاتصال الخاصة بها و</a:t>
                      </a:r>
                      <a:r>
                        <a:rPr lang="ar-MA" sz="1400" baseline="0" dirty="0" smtClean="0"/>
                        <a:t> </a:t>
                      </a:r>
                      <a:r>
                        <a:rPr lang="ar-MA" sz="1400" dirty="0" smtClean="0"/>
                        <a:t>تنفيذ حملات التوعية</a:t>
                      </a:r>
                      <a:endParaRPr lang="fr-FR" sz="1400" b="1" kern="1200" dirty="0" smtClean="0"/>
                    </a:p>
                  </a:txBody>
                  <a:tcPr/>
                </a:tc>
                <a:tc hMerge="1">
                  <a:txBody>
                    <a:bodyPr/>
                    <a:lstStyle/>
                    <a:p>
                      <a:pPr marL="0" algn="r" defTabSz="914400" rtl="1" eaLnBrk="1" latinLnBrk="0" hangingPunct="1"/>
                      <a:endParaRPr lang="ar-MA" sz="1400" kern="1200" dirty="0" smtClean="0">
                        <a:solidFill>
                          <a:schemeClr val="dk1"/>
                        </a:solidFill>
                        <a:latin typeface="+mn-lt"/>
                        <a:ea typeface="+mn-ea"/>
                        <a:cs typeface="+mn-cs"/>
                      </a:endParaRPr>
                    </a:p>
                  </a:txBody>
                  <a:tcPr/>
                </a:tc>
                <a:tc hMerge="1">
                  <a:txBody>
                    <a:bodyPr/>
                    <a:lstStyle/>
                    <a:p>
                      <a:endParaRPr lang="fr-FR"/>
                    </a:p>
                  </a:txBody>
                  <a:tcPr/>
                </a:tc>
                <a:tc hMerge="1">
                  <a:txBody>
                    <a:bodyPr/>
                    <a:lstStyle/>
                    <a:p>
                      <a:endParaRPr lang="fr-FR"/>
                    </a:p>
                  </a:txBody>
                  <a:tcPr/>
                </a:tc>
              </a:tr>
              <a:tr h="1641231">
                <a:tc gridSpan="3">
                  <a:txBody>
                    <a:bodyPr/>
                    <a:lstStyle/>
                    <a:p>
                      <a:pPr marL="0" algn="r" defTabSz="914400" rtl="1" eaLnBrk="1" latinLnBrk="0" hangingPunct="1"/>
                      <a:endParaRPr lang="ar-MA" sz="1400" kern="1200" baseline="0" dirty="0" smtClean="0">
                        <a:solidFill>
                          <a:schemeClr val="dk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ar-MA" sz="1400" dirty="0" smtClean="0"/>
                    </a:p>
                  </a:txBody>
                  <a:tcPr/>
                </a:tc>
                <a:tc hMerge="1">
                  <a:txBody>
                    <a:bodyPr/>
                    <a:lstStyle/>
                    <a:p>
                      <a:endParaRPr lang="fr-FR"/>
                    </a:p>
                  </a:txBody>
                  <a:tcPr/>
                </a:tc>
                <a:tc hMerge="1">
                  <a:txBody>
                    <a:bodyPr/>
                    <a:lstStyle/>
                    <a:p>
                      <a:endParaRPr lang="fr-FR"/>
                    </a:p>
                  </a:txBody>
                  <a:tcPr/>
                </a:tc>
                <a:tc>
                  <a:txBody>
                    <a:bodyPr/>
                    <a:lstStyle/>
                    <a:p>
                      <a:pPr marL="0" algn="r" defTabSz="914400" rtl="1" eaLnBrk="1" latinLnBrk="0" hangingPunct="1"/>
                      <a:r>
                        <a:rPr lang="ar-MA" sz="1400" b="1" kern="1200" dirty="0" smtClean="0">
                          <a:solidFill>
                            <a:schemeClr val="dk1"/>
                          </a:solidFill>
                          <a:latin typeface="+mn-lt"/>
                          <a:ea typeface="+mn-ea"/>
                          <a:cs typeface="+mn-cs"/>
                        </a:rPr>
                        <a:t>الشركاء </a:t>
                      </a:r>
                    </a:p>
                    <a:p>
                      <a:pPr marL="0" algn="r" defTabSz="914400" rtl="1" eaLnBrk="1" latinLnBrk="0" hangingPunct="1"/>
                      <a:r>
                        <a:rPr lang="ar-MA" sz="1400" kern="1200" dirty="0" smtClean="0">
                          <a:solidFill>
                            <a:schemeClr val="dk1"/>
                          </a:solidFill>
                          <a:latin typeface="+mn-lt"/>
                          <a:ea typeface="+mn-ea"/>
                          <a:cs typeface="+mn-cs"/>
                        </a:rPr>
                        <a:t>مجلس الجهة</a:t>
                      </a:r>
                    </a:p>
                    <a:p>
                      <a:pPr marL="0" algn="r" defTabSz="914400" rtl="1" eaLnBrk="1" latinLnBrk="0" hangingPunct="1"/>
                      <a:r>
                        <a:rPr lang="ar-MA" sz="1400" dirty="0" smtClean="0"/>
                        <a:t>جامعة عبد المالك سعدي </a:t>
                      </a:r>
                    </a:p>
                    <a:p>
                      <a:pPr marL="0" algn="r" defTabSz="914400" rtl="1" eaLnBrk="1" latinLnBrk="0" hangingPunct="1"/>
                      <a:r>
                        <a:rPr lang="ar-MA" sz="1400" kern="1200" baseline="0" dirty="0" smtClean="0">
                          <a:solidFill>
                            <a:schemeClr val="dk1"/>
                          </a:solidFill>
                          <a:latin typeface="+mn-lt"/>
                          <a:ea typeface="+mn-ea"/>
                          <a:cs typeface="+mn-cs"/>
                        </a:rPr>
                        <a:t>منظمات المجتمع المدني الجهوية و الوطنية </a:t>
                      </a:r>
                    </a:p>
                    <a:p>
                      <a:pPr marL="0" algn="r" defTabSz="914400" rtl="1" eaLnBrk="1" latinLnBrk="0" hangingPunct="1"/>
                      <a:r>
                        <a:rPr lang="ar-MA" sz="1400" kern="1200" baseline="0" dirty="0" smtClean="0">
                          <a:solidFill>
                            <a:schemeClr val="dk1"/>
                          </a:solidFill>
                          <a:latin typeface="+mn-lt"/>
                          <a:ea typeface="+mn-ea"/>
                          <a:cs typeface="+mn-cs"/>
                        </a:rPr>
                        <a:t>وسائل الأعلام </a:t>
                      </a:r>
                    </a:p>
                    <a:p>
                      <a:pPr marL="0" marR="0" indent="0" algn="r" defTabSz="914400" rtl="1" eaLnBrk="1" fontAlgn="auto" latinLnBrk="0" hangingPunct="1">
                        <a:lnSpc>
                          <a:spcPct val="100000"/>
                        </a:lnSpc>
                        <a:spcBef>
                          <a:spcPts val="0"/>
                        </a:spcBef>
                        <a:spcAft>
                          <a:spcPts val="0"/>
                        </a:spcAft>
                        <a:buClrTx/>
                        <a:buSzTx/>
                        <a:buFontTx/>
                        <a:buNone/>
                        <a:tabLst/>
                        <a:defRPr/>
                      </a:pPr>
                      <a:endParaRPr lang="ar-MA" sz="1400" dirty="0" smtClean="0"/>
                    </a:p>
                  </a:txBody>
                  <a:tcPr/>
                </a:tc>
              </a:tr>
            </a:tbl>
          </a:graphicData>
        </a:graphic>
      </p:graphicFrame>
    </p:spTree>
    <p:extLst>
      <p:ext uri="{BB962C8B-B14F-4D97-AF65-F5344CB8AC3E}">
        <p14:creationId xmlns:p14="http://schemas.microsoft.com/office/powerpoint/2010/main" val="4156342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0246" y="345831"/>
            <a:ext cx="10972800" cy="990600"/>
          </a:xfrm>
        </p:spPr>
        <p:txBody>
          <a:bodyPr>
            <a:noAutofit/>
          </a:bodyPr>
          <a:lstStyle/>
          <a:p>
            <a:pPr algn="r"/>
            <a:r>
              <a:rPr lang="ar-MA" sz="2800" b="1" dirty="0"/>
              <a:t>خطة العمل المقترحة </a:t>
            </a:r>
            <a:r>
              <a:rPr lang="ar-MA" sz="2800" b="1" dirty="0" smtClean="0"/>
              <a:t>لإدماج </a:t>
            </a:r>
            <a:r>
              <a:rPr lang="ar-MA" sz="2800" b="1" dirty="0"/>
              <a:t>الأشخاص ذوي الاحتياجات الخاصة </a:t>
            </a:r>
            <a:r>
              <a:rPr lang="ar-MA" sz="2800" b="1" dirty="0" smtClean="0"/>
              <a:t>2019-2021 </a:t>
            </a:r>
            <a:r>
              <a:rPr lang="ar-MA" sz="2800" dirty="0" smtClean="0"/>
              <a:t> </a:t>
            </a:r>
            <a:endParaRPr lang="fr-FR" sz="2800" dirty="0"/>
          </a:p>
        </p:txBody>
      </p:sp>
      <p:graphicFrame>
        <p:nvGraphicFramePr>
          <p:cNvPr id="4" name="Tableau 3"/>
          <p:cNvGraphicFramePr>
            <a:graphicFrameLocks noGrp="1"/>
          </p:cNvGraphicFramePr>
          <p:nvPr>
            <p:extLst>
              <p:ext uri="{D42A27DB-BD31-4B8C-83A1-F6EECF244321}">
                <p14:modId xmlns:p14="http://schemas.microsoft.com/office/powerpoint/2010/main" val="1272402884"/>
              </p:ext>
            </p:extLst>
          </p:nvPr>
        </p:nvGraphicFramePr>
        <p:xfrm>
          <a:off x="527538" y="1207479"/>
          <a:ext cx="11383108" cy="5188632"/>
        </p:xfrm>
        <a:graphic>
          <a:graphicData uri="http://schemas.openxmlformats.org/drawingml/2006/table">
            <a:tbl>
              <a:tblPr firstRow="1" bandRow="1">
                <a:tableStyleId>{72833802-FEF1-4C79-8D5D-14CF1EAF98D9}</a:tableStyleId>
              </a:tblPr>
              <a:tblGrid>
                <a:gridCol w="2134334"/>
                <a:gridCol w="280620"/>
                <a:gridCol w="3276600"/>
                <a:gridCol w="5691554"/>
              </a:tblGrid>
              <a:tr h="437662">
                <a:tc gridSpan="2">
                  <a:txBody>
                    <a:bodyPr/>
                    <a:lstStyle/>
                    <a:p>
                      <a:r>
                        <a:rPr lang="ar-MA" sz="1600" dirty="0" smtClean="0"/>
                        <a:t>التكلفة المالية المقدرة </a:t>
                      </a:r>
                      <a:endParaRPr lang="fr-FR" sz="1400" dirty="0"/>
                    </a:p>
                  </a:txBody>
                  <a:tcPr/>
                </a:tc>
                <a:tc hMerge="1">
                  <a:txBody>
                    <a:bodyPr/>
                    <a:lstStyle/>
                    <a:p>
                      <a:pPr algn="r"/>
                      <a:endParaRPr lang="fr-FR" sz="1800" dirty="0"/>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800" kern="1200" spc="-100" dirty="0" smtClean="0"/>
                        <a:t>بطاقة</a:t>
                      </a:r>
                      <a:r>
                        <a:rPr lang="ar-MA" sz="1800" kern="1200" spc="-100" baseline="0" dirty="0" smtClean="0"/>
                        <a:t> المشروع</a:t>
                      </a:r>
                      <a:endParaRPr lang="fr-FR" sz="1800" dirty="0" smtClean="0"/>
                    </a:p>
                  </a:txBody>
                  <a:tcPr/>
                </a:tc>
                <a:tc hMerge="1">
                  <a:txBody>
                    <a:bodyPr/>
                    <a:lstStyle/>
                    <a:p>
                      <a:endParaRPr lang="fr-FR"/>
                    </a:p>
                  </a:txBody>
                  <a:tcPr/>
                </a:tc>
              </a:tr>
              <a:tr h="364718">
                <a:tc>
                  <a:txBody>
                    <a:bodyPr/>
                    <a:lstStyle/>
                    <a:p>
                      <a:r>
                        <a:rPr lang="ar-MA" sz="1400" b="1" dirty="0" smtClean="0"/>
                        <a:t>18 مليون درهم</a:t>
                      </a:r>
                      <a:endParaRPr lang="fr-FR" sz="1400" b="1"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400" b="1" dirty="0" smtClean="0"/>
                        <a:t>مشروع </a:t>
                      </a:r>
                      <a:r>
                        <a:rPr lang="ar-MA" sz="1400" b="1" kern="1200" dirty="0" smtClean="0">
                          <a:solidFill>
                            <a:schemeClr val="tx1"/>
                          </a:solidFill>
                          <a:latin typeface="+mn-lt"/>
                          <a:ea typeface="+mn-ea"/>
                          <a:cs typeface="+mn-cs"/>
                        </a:rPr>
                        <a:t>المساهمة في تحسين الخدمات الصحية للأشخاص ذوي الاحتياجات الخاصة</a:t>
                      </a:r>
                      <a:endParaRPr lang="fr-FR" sz="1400" b="1" kern="1200" dirty="0">
                        <a:solidFill>
                          <a:schemeClr val="tx1"/>
                        </a:solidFill>
                        <a:latin typeface="+mn-lt"/>
                        <a:ea typeface="+mn-ea"/>
                        <a:cs typeface="+mn-cs"/>
                      </a:endParaRPr>
                    </a:p>
                  </a:txBody>
                  <a:tcPr/>
                </a:tc>
                <a:tc hMerge="1">
                  <a:txBody>
                    <a:bodyPr/>
                    <a:lstStyle/>
                    <a:p>
                      <a:endParaRPr lang="fr-FR"/>
                    </a:p>
                  </a:txBody>
                  <a:tcPr/>
                </a:tc>
                <a:tc hMerge="1">
                  <a:txBody>
                    <a:bodyPr/>
                    <a:lstStyle/>
                    <a:p>
                      <a:endParaRPr lang="fr-FR"/>
                    </a:p>
                  </a:txBody>
                  <a:tcPr/>
                </a:tc>
              </a:tr>
              <a:tr h="428541">
                <a:tc>
                  <a:txBody>
                    <a:bodyPr/>
                    <a:lstStyle/>
                    <a:p>
                      <a:r>
                        <a:rPr lang="ar-MA" sz="1400" dirty="0" smtClean="0"/>
                        <a:t>مليون درهم</a:t>
                      </a:r>
                      <a:r>
                        <a:rPr lang="fr-FR" sz="1400" dirty="0" smtClean="0"/>
                        <a:t> </a:t>
                      </a:r>
                      <a:r>
                        <a:rPr lang="ar-MA" sz="1400" dirty="0" smtClean="0"/>
                        <a:t>10</a:t>
                      </a:r>
                      <a:endParaRPr lang="fr-FR" sz="1400" b="0"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400" dirty="0" smtClean="0"/>
                        <a:t>المساهمة في </a:t>
                      </a:r>
                      <a:r>
                        <a:rPr lang="ar-SA" sz="1400" dirty="0" smtClean="0"/>
                        <a:t>توفير الموارد البشرية والمعدات</a:t>
                      </a:r>
                      <a:r>
                        <a:rPr lang="ar-MA" sz="1400" dirty="0" smtClean="0"/>
                        <a:t> الخاصة</a:t>
                      </a:r>
                      <a:r>
                        <a:rPr lang="ar-SA" sz="1400" dirty="0" smtClean="0"/>
                        <a:t> لوحدات الطب الفيزيائي واعادة التأهيل</a:t>
                      </a:r>
                      <a:r>
                        <a:rPr lang="ar-MA" sz="1400" dirty="0" smtClean="0"/>
                        <a:t> على مستوى الجهة</a:t>
                      </a:r>
                    </a:p>
                  </a:txBody>
                  <a:tcPr/>
                </a:tc>
                <a:tc hMerge="1">
                  <a:txBody>
                    <a:bodyPr/>
                    <a:lstStyle/>
                    <a:p>
                      <a:endParaRPr lang="fr-FR"/>
                    </a:p>
                  </a:txBody>
                  <a:tcPr/>
                </a:tc>
                <a:tc hMerge="1">
                  <a:txBody>
                    <a:bodyPr/>
                    <a:lstStyle/>
                    <a:p>
                      <a:endParaRPr lang="fr-FR"/>
                    </a:p>
                  </a:txBody>
                  <a:tcPr/>
                </a:tc>
              </a:tr>
              <a:tr h="471325">
                <a:tc>
                  <a:txBody>
                    <a:bodyPr/>
                    <a:lstStyle/>
                    <a:p>
                      <a:r>
                        <a:rPr lang="ar-MA" sz="1400" dirty="0" smtClean="0"/>
                        <a:t>مليون درهم</a:t>
                      </a:r>
                      <a:r>
                        <a:rPr lang="fr-FR" sz="1400" dirty="0" smtClean="0"/>
                        <a:t> </a:t>
                      </a:r>
                      <a:r>
                        <a:rPr lang="ar-MA" sz="1400" dirty="0" smtClean="0"/>
                        <a:t>8</a:t>
                      </a:r>
                      <a:endParaRPr lang="fr-FR" sz="1400" b="0"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400" dirty="0" smtClean="0"/>
                        <a:t>تقديم الدعم للمراكز المندمجة للمعدات والتأهيل بتوفير المعدات التقنية والأطراف الاصطناعية والأجهزة الخاصة بالأشخاص ذوي الاحتياجات الخاصة وتكوين الأطر العاملة بها </a:t>
                      </a:r>
                    </a:p>
                    <a:p>
                      <a:pPr marL="0" indent="0" algn="r">
                        <a:buNone/>
                      </a:pPr>
                      <a:r>
                        <a:rPr lang="ar-MA" sz="1400" dirty="0" smtClean="0"/>
                        <a:t> </a:t>
                      </a:r>
                      <a:endParaRPr lang="ar-MA" sz="1400" dirty="0" smtClean="0"/>
                    </a:p>
                  </a:txBody>
                  <a:tcPr/>
                </a:tc>
                <a:tc hMerge="1">
                  <a:txBody>
                    <a:bodyPr/>
                    <a:lstStyle/>
                    <a:p>
                      <a:endParaRPr lang="fr-FR"/>
                    </a:p>
                  </a:txBody>
                  <a:tcPr/>
                </a:tc>
                <a:tc hMerge="1">
                  <a:txBody>
                    <a:bodyPr/>
                    <a:lstStyle/>
                    <a:p>
                      <a:endParaRPr lang="fr-FR"/>
                    </a:p>
                  </a:txBody>
                  <a:tcPr/>
                </a:tc>
              </a:tr>
              <a:tr h="1343465">
                <a:tc gridSpan="4">
                  <a:txBody>
                    <a:bodyPr/>
                    <a:lstStyle/>
                    <a:p>
                      <a:pPr marL="0" algn="r" defTabSz="914400" rtl="1" eaLnBrk="1" latinLnBrk="0" hangingPunct="1"/>
                      <a:r>
                        <a:rPr lang="ar-MA" sz="1400" b="1" kern="1200" dirty="0" smtClean="0"/>
                        <a:t>الأنشطة المبرمجة</a:t>
                      </a:r>
                    </a:p>
                    <a:p>
                      <a:pPr marL="0" algn="r" defTabSz="914400" rtl="1" eaLnBrk="1" latinLnBrk="0" hangingPunct="1"/>
                      <a:r>
                        <a:rPr lang="ar-MA" sz="1400" kern="1200" dirty="0" smtClean="0">
                          <a:solidFill>
                            <a:schemeClr val="tx1"/>
                          </a:solidFill>
                          <a:latin typeface="+mn-lt"/>
                          <a:ea typeface="+mn-ea"/>
                          <a:cs typeface="+mn-cs"/>
                        </a:rPr>
                        <a:t>تحديد حاجيات المراكز بشراكة مع مديرية الصحة وتوفير الدعم المادي للوحدات والمراكز حسب الأولويات</a:t>
                      </a:r>
                    </a:p>
                    <a:p>
                      <a:pPr marL="0" algn="r" defTabSz="914400" rtl="1" eaLnBrk="1" latinLnBrk="0" hangingPunct="1"/>
                      <a:r>
                        <a:rPr lang="ar-MA" sz="1400" kern="1200" dirty="0" smtClean="0">
                          <a:solidFill>
                            <a:schemeClr val="tx1"/>
                          </a:solidFill>
                          <a:latin typeface="+mn-lt"/>
                          <a:ea typeface="+mn-ea"/>
                          <a:cs typeface="+mn-cs"/>
                        </a:rPr>
                        <a:t>اقتناء المعدات التقنية والأطراف الاصطناعية والأجهزة الخاصة </a:t>
                      </a:r>
                    </a:p>
                    <a:p>
                      <a:pPr marL="0" algn="r" defTabSz="914400" rtl="1" eaLnBrk="1" latinLnBrk="0" hangingPunct="1"/>
                      <a:r>
                        <a:rPr lang="ar-MA" sz="1400" kern="1200" dirty="0" smtClean="0">
                          <a:solidFill>
                            <a:schemeClr val="tx1"/>
                          </a:solidFill>
                          <a:latin typeface="+mn-lt"/>
                          <a:ea typeface="+mn-ea"/>
                          <a:cs typeface="+mn-cs"/>
                        </a:rPr>
                        <a:t>مناقشة</a:t>
                      </a:r>
                      <a:r>
                        <a:rPr lang="ar-MA" sz="1400" kern="1200" baseline="0" dirty="0" smtClean="0">
                          <a:solidFill>
                            <a:schemeClr val="tx1"/>
                          </a:solidFill>
                          <a:latin typeface="+mn-lt"/>
                          <a:ea typeface="+mn-ea"/>
                          <a:cs typeface="+mn-cs"/>
                        </a:rPr>
                        <a:t> حلول موضوعية لمشكلة الخصاص في الموارد البشرية في المراكز الصحية </a:t>
                      </a:r>
                      <a:endParaRPr lang="ar-MA" sz="1400" kern="1200" dirty="0" smtClean="0">
                        <a:solidFill>
                          <a:schemeClr val="tx1"/>
                        </a:solidFill>
                        <a:latin typeface="+mn-lt"/>
                        <a:ea typeface="+mn-ea"/>
                        <a:cs typeface="+mn-cs"/>
                      </a:endParaRPr>
                    </a:p>
                    <a:p>
                      <a:pPr marL="0" algn="r" defTabSz="914400" rtl="1" eaLnBrk="1" latinLnBrk="0" hangingPunct="1"/>
                      <a:r>
                        <a:rPr lang="ar-MA" sz="1400" kern="1200" dirty="0" smtClean="0">
                          <a:solidFill>
                            <a:schemeClr val="tx1"/>
                          </a:solidFill>
                          <a:latin typeface="+mn-lt"/>
                          <a:ea typeface="+mn-ea"/>
                          <a:cs typeface="+mn-cs"/>
                        </a:rPr>
                        <a:t>انجاز دورات تكوينية لصالح العاملين بهذه المراكز</a:t>
                      </a:r>
                    </a:p>
                    <a:p>
                      <a:pPr marL="0" algn="r" defTabSz="914400" rtl="1" eaLnBrk="1" latinLnBrk="0" hangingPunct="1"/>
                      <a:endParaRPr lang="ar-MA" sz="1400" kern="1200" dirty="0" smtClean="0">
                        <a:solidFill>
                          <a:schemeClr val="tx1"/>
                        </a:solidFill>
                        <a:latin typeface="+mn-lt"/>
                        <a:ea typeface="+mn-ea"/>
                        <a:cs typeface="+mn-cs"/>
                      </a:endParaRPr>
                    </a:p>
                    <a:p>
                      <a:pPr marL="0" algn="r" defTabSz="914400" rtl="1" eaLnBrk="1" latinLnBrk="0" hangingPunct="1"/>
                      <a:endParaRPr lang="ar-MA" sz="1400" b="1" kern="1200" spc="-100" baseline="0" dirty="0" smtClean="0">
                        <a:solidFill>
                          <a:srgbClr val="FF0000"/>
                        </a:solidFill>
                        <a:latin typeface="+mn-lt"/>
                        <a:ea typeface="+mn-ea"/>
                        <a:cs typeface="+mn-cs"/>
                      </a:endParaRPr>
                    </a:p>
                  </a:txBody>
                  <a:tcPr/>
                </a:tc>
                <a:tc hMerge="1">
                  <a:txBody>
                    <a:bodyPr/>
                    <a:lstStyle/>
                    <a:p>
                      <a:pPr marL="0" algn="r" defTabSz="914400" rtl="1" eaLnBrk="1" latinLnBrk="0" hangingPunct="1"/>
                      <a:endParaRPr lang="ar-MA" sz="1400" kern="1200" dirty="0" smtClean="0">
                        <a:solidFill>
                          <a:schemeClr val="dk1"/>
                        </a:solidFill>
                        <a:latin typeface="+mn-lt"/>
                        <a:ea typeface="+mn-ea"/>
                        <a:cs typeface="+mn-cs"/>
                      </a:endParaRPr>
                    </a:p>
                  </a:txBody>
                  <a:tcPr/>
                </a:tc>
                <a:tc hMerge="1">
                  <a:txBody>
                    <a:bodyPr/>
                    <a:lstStyle/>
                    <a:p>
                      <a:endParaRPr lang="fr-FR"/>
                    </a:p>
                  </a:txBody>
                  <a:tcPr/>
                </a:tc>
                <a:tc hMerge="1">
                  <a:txBody>
                    <a:bodyPr/>
                    <a:lstStyle/>
                    <a:p>
                      <a:endParaRPr lang="fr-FR"/>
                    </a:p>
                  </a:txBody>
                  <a:tcPr/>
                </a:tc>
              </a:tr>
              <a:tr h="1641231">
                <a:tc gridSpan="3">
                  <a:txBody>
                    <a:bodyPr/>
                    <a:lstStyle/>
                    <a:p>
                      <a:pPr marL="0" algn="r" defTabSz="914400" rtl="1" eaLnBrk="1" latinLnBrk="0" hangingPunct="1"/>
                      <a:endParaRPr lang="ar-MA" sz="1400" kern="1200" baseline="0" dirty="0" smtClean="0">
                        <a:solidFill>
                          <a:schemeClr val="dk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ar-MA" sz="1400" dirty="0" smtClean="0"/>
                    </a:p>
                  </a:txBody>
                  <a:tcPr/>
                </a:tc>
                <a:tc hMerge="1">
                  <a:txBody>
                    <a:bodyPr/>
                    <a:lstStyle/>
                    <a:p>
                      <a:endParaRPr lang="fr-FR"/>
                    </a:p>
                  </a:txBody>
                  <a:tcPr/>
                </a:tc>
                <a:tc hMerge="1">
                  <a:txBody>
                    <a:bodyPr/>
                    <a:lstStyle/>
                    <a:p>
                      <a:endParaRPr lang="fr-FR"/>
                    </a:p>
                  </a:txBody>
                  <a:tcPr/>
                </a:tc>
                <a:tc>
                  <a:txBody>
                    <a:bodyPr/>
                    <a:lstStyle/>
                    <a:p>
                      <a:pPr marL="0" algn="r" defTabSz="914400" rtl="1" eaLnBrk="1" latinLnBrk="0" hangingPunct="1"/>
                      <a:r>
                        <a:rPr lang="ar-MA" sz="1400" b="1" kern="1200" dirty="0" smtClean="0">
                          <a:solidFill>
                            <a:schemeClr val="dk1"/>
                          </a:solidFill>
                          <a:latin typeface="+mn-lt"/>
                          <a:ea typeface="+mn-ea"/>
                          <a:cs typeface="+mn-cs"/>
                        </a:rPr>
                        <a:t>الشركاء </a:t>
                      </a:r>
                    </a:p>
                    <a:p>
                      <a:pPr marL="0" algn="r" defTabSz="914400" rtl="1" eaLnBrk="1" latinLnBrk="0" hangingPunct="1"/>
                      <a:r>
                        <a:rPr lang="ar-MA" sz="1400" kern="1200" dirty="0" smtClean="0">
                          <a:solidFill>
                            <a:schemeClr val="dk1"/>
                          </a:solidFill>
                          <a:latin typeface="+mn-lt"/>
                          <a:ea typeface="+mn-ea"/>
                          <a:cs typeface="+mn-cs"/>
                        </a:rPr>
                        <a:t>مجلس الجهة</a:t>
                      </a:r>
                    </a:p>
                    <a:p>
                      <a:pPr marL="0" algn="r" defTabSz="914400" rtl="1" eaLnBrk="1" latinLnBrk="0" hangingPunct="1"/>
                      <a:r>
                        <a:rPr lang="ar-MA" sz="1400" kern="1200" dirty="0" smtClean="0">
                          <a:solidFill>
                            <a:schemeClr val="tx1"/>
                          </a:solidFill>
                          <a:latin typeface="+mn-lt"/>
                          <a:ea typeface="+mn-ea"/>
                          <a:cs typeface="+mn-cs"/>
                        </a:rPr>
                        <a:t>مديرية الصحة </a:t>
                      </a:r>
                    </a:p>
                    <a:p>
                      <a:pPr marL="0" marR="0" indent="0" algn="r" defTabSz="914400" rtl="1" eaLnBrk="1" fontAlgn="auto" latinLnBrk="0" hangingPunct="1">
                        <a:lnSpc>
                          <a:spcPct val="100000"/>
                        </a:lnSpc>
                        <a:spcBef>
                          <a:spcPts val="0"/>
                        </a:spcBef>
                        <a:spcAft>
                          <a:spcPts val="0"/>
                        </a:spcAft>
                        <a:buClrTx/>
                        <a:buSzTx/>
                        <a:buFontTx/>
                        <a:buNone/>
                        <a:tabLst/>
                        <a:defRPr/>
                      </a:pPr>
                      <a:r>
                        <a:rPr lang="ar-MA" sz="1400" dirty="0" smtClean="0"/>
                        <a:t>وزارة الصحة </a:t>
                      </a:r>
                    </a:p>
                    <a:p>
                      <a:pPr marL="0" marR="0" indent="0" algn="r" defTabSz="914400" rtl="1" eaLnBrk="1" fontAlgn="auto" latinLnBrk="0" hangingPunct="1">
                        <a:lnSpc>
                          <a:spcPct val="100000"/>
                        </a:lnSpc>
                        <a:spcBef>
                          <a:spcPts val="0"/>
                        </a:spcBef>
                        <a:spcAft>
                          <a:spcPts val="0"/>
                        </a:spcAft>
                        <a:buClrTx/>
                        <a:buSzTx/>
                        <a:buFontTx/>
                        <a:buNone/>
                        <a:tabLst/>
                        <a:defRPr/>
                      </a:pPr>
                      <a:r>
                        <a:rPr lang="ar-MA" sz="1400" dirty="0" smtClean="0"/>
                        <a:t>منظمات ومانحين </a:t>
                      </a:r>
                    </a:p>
                  </a:txBody>
                  <a:tcPr/>
                </a:tc>
              </a:tr>
            </a:tbl>
          </a:graphicData>
        </a:graphic>
      </p:graphicFrame>
    </p:spTree>
    <p:extLst>
      <p:ext uri="{BB962C8B-B14F-4D97-AF65-F5344CB8AC3E}">
        <p14:creationId xmlns:p14="http://schemas.microsoft.com/office/powerpoint/2010/main" val="1485649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0246" y="345831"/>
            <a:ext cx="10972800" cy="990600"/>
          </a:xfrm>
        </p:spPr>
        <p:txBody>
          <a:bodyPr>
            <a:noAutofit/>
          </a:bodyPr>
          <a:lstStyle/>
          <a:p>
            <a:pPr algn="r"/>
            <a:r>
              <a:rPr lang="ar-MA" sz="2800" b="1" dirty="0"/>
              <a:t>خطة العمل المقترحة </a:t>
            </a:r>
            <a:r>
              <a:rPr lang="ar-MA" sz="2800" b="1" dirty="0" smtClean="0"/>
              <a:t>لإدماج </a:t>
            </a:r>
            <a:r>
              <a:rPr lang="ar-MA" sz="2800" b="1" dirty="0"/>
              <a:t>الأشخاص ذوي الاحتياجات الخاصة </a:t>
            </a:r>
            <a:r>
              <a:rPr lang="ar-MA" sz="2800" b="1" dirty="0" smtClean="0"/>
              <a:t>2019-2021 </a:t>
            </a:r>
            <a:r>
              <a:rPr lang="ar-MA" sz="2800" dirty="0" smtClean="0"/>
              <a:t> </a:t>
            </a:r>
            <a:endParaRPr lang="fr-FR" sz="2800" dirty="0"/>
          </a:p>
        </p:txBody>
      </p:sp>
      <p:graphicFrame>
        <p:nvGraphicFramePr>
          <p:cNvPr id="4" name="Tableau 3"/>
          <p:cNvGraphicFramePr>
            <a:graphicFrameLocks noGrp="1"/>
          </p:cNvGraphicFramePr>
          <p:nvPr>
            <p:extLst>
              <p:ext uri="{D42A27DB-BD31-4B8C-83A1-F6EECF244321}">
                <p14:modId xmlns:p14="http://schemas.microsoft.com/office/powerpoint/2010/main" val="1976438895"/>
              </p:ext>
            </p:extLst>
          </p:nvPr>
        </p:nvGraphicFramePr>
        <p:xfrm>
          <a:off x="527538" y="1207479"/>
          <a:ext cx="11383108" cy="5491611"/>
        </p:xfrm>
        <a:graphic>
          <a:graphicData uri="http://schemas.openxmlformats.org/drawingml/2006/table">
            <a:tbl>
              <a:tblPr firstRow="1" bandRow="1">
                <a:tableStyleId>{72833802-FEF1-4C79-8D5D-14CF1EAF98D9}</a:tableStyleId>
              </a:tblPr>
              <a:tblGrid>
                <a:gridCol w="2134334"/>
                <a:gridCol w="280620"/>
                <a:gridCol w="3276600"/>
                <a:gridCol w="5691554"/>
              </a:tblGrid>
              <a:tr h="437662">
                <a:tc gridSpan="2">
                  <a:txBody>
                    <a:bodyPr/>
                    <a:lstStyle/>
                    <a:p>
                      <a:r>
                        <a:rPr lang="ar-MA" sz="1600" dirty="0" smtClean="0"/>
                        <a:t>التكلفة المالية المقدرة </a:t>
                      </a:r>
                      <a:endParaRPr lang="fr-FR" sz="1400" dirty="0"/>
                    </a:p>
                  </a:txBody>
                  <a:tcPr/>
                </a:tc>
                <a:tc hMerge="1">
                  <a:txBody>
                    <a:bodyPr/>
                    <a:lstStyle/>
                    <a:p>
                      <a:pPr algn="r"/>
                      <a:endParaRPr lang="fr-FR" sz="1800" dirty="0"/>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800" kern="1200" spc="-100" dirty="0" smtClean="0"/>
                        <a:t>بطاقة</a:t>
                      </a:r>
                      <a:r>
                        <a:rPr lang="ar-MA" sz="1800" kern="1200" spc="-100" baseline="0" dirty="0" smtClean="0"/>
                        <a:t> المشروع</a:t>
                      </a:r>
                      <a:endParaRPr lang="fr-FR" sz="1800" dirty="0" smtClean="0"/>
                    </a:p>
                  </a:txBody>
                  <a:tcPr/>
                </a:tc>
                <a:tc hMerge="1">
                  <a:txBody>
                    <a:bodyPr/>
                    <a:lstStyle/>
                    <a:p>
                      <a:endParaRPr lang="fr-FR"/>
                    </a:p>
                  </a:txBody>
                  <a:tcPr/>
                </a:tc>
              </a:tr>
              <a:tr h="364718">
                <a:tc>
                  <a:txBody>
                    <a:bodyPr/>
                    <a:lstStyle/>
                    <a:p>
                      <a:r>
                        <a:rPr lang="ar-MA" sz="1400" b="1" dirty="0" smtClean="0"/>
                        <a:t>30 مليون درهم</a:t>
                      </a:r>
                      <a:endParaRPr lang="fr-FR" sz="1400" b="1"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400" b="1" dirty="0" smtClean="0"/>
                        <a:t>مشروع </a:t>
                      </a:r>
                      <a:r>
                        <a:rPr lang="ar-MA" sz="1400" b="1" kern="1200" dirty="0" smtClean="0">
                          <a:solidFill>
                            <a:schemeClr val="tx1"/>
                          </a:solidFill>
                          <a:latin typeface="+mn-lt"/>
                          <a:ea typeface="+mn-ea"/>
                          <a:cs typeface="+mn-cs"/>
                        </a:rPr>
                        <a:t>المساهمة في تحسين الظروف التعليمية للأطفال ذوي الإعاقة</a:t>
                      </a:r>
                      <a:endParaRPr lang="fr-FR" sz="1400" b="1" kern="1200" dirty="0">
                        <a:solidFill>
                          <a:schemeClr val="tx1"/>
                        </a:solidFill>
                        <a:latin typeface="+mn-lt"/>
                        <a:ea typeface="+mn-ea"/>
                        <a:cs typeface="+mn-cs"/>
                      </a:endParaRPr>
                    </a:p>
                  </a:txBody>
                  <a:tcPr/>
                </a:tc>
                <a:tc hMerge="1">
                  <a:txBody>
                    <a:bodyPr/>
                    <a:lstStyle/>
                    <a:p>
                      <a:endParaRPr lang="fr-FR"/>
                    </a:p>
                  </a:txBody>
                  <a:tcPr/>
                </a:tc>
                <a:tc hMerge="1">
                  <a:txBody>
                    <a:bodyPr/>
                    <a:lstStyle/>
                    <a:p>
                      <a:endParaRPr lang="fr-FR"/>
                    </a:p>
                  </a:txBody>
                  <a:tcPr/>
                </a:tc>
              </a:tr>
              <a:tr h="428541">
                <a:tc>
                  <a:txBody>
                    <a:bodyPr/>
                    <a:lstStyle/>
                    <a:p>
                      <a:r>
                        <a:rPr lang="ar-MA" sz="1400" dirty="0" smtClean="0"/>
                        <a:t>مليون درهم</a:t>
                      </a:r>
                      <a:r>
                        <a:rPr lang="fr-FR" sz="1400" dirty="0" smtClean="0"/>
                        <a:t> </a:t>
                      </a:r>
                      <a:r>
                        <a:rPr lang="ar-MA" sz="1400" dirty="0" smtClean="0"/>
                        <a:t>20</a:t>
                      </a:r>
                      <a:endParaRPr lang="fr-FR" sz="1400" b="0"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400" dirty="0" smtClean="0"/>
                        <a:t>اطلاق </a:t>
                      </a:r>
                      <a:r>
                        <a:rPr lang="ar-SA" sz="1400" dirty="0" smtClean="0"/>
                        <a:t>مشروع رائد "المدرسة للجميع" على مستوى بعض المدارس الابتدائية</a:t>
                      </a:r>
                      <a:r>
                        <a:rPr lang="ar-MA" sz="1400" dirty="0" smtClean="0"/>
                        <a:t> لتمكين الأطفال ذوي الاحتياجات الخاصة من الاستفادة من التعليم المدرسي</a:t>
                      </a:r>
                    </a:p>
                  </a:txBody>
                  <a:tcPr/>
                </a:tc>
                <a:tc hMerge="1">
                  <a:txBody>
                    <a:bodyPr/>
                    <a:lstStyle/>
                    <a:p>
                      <a:endParaRPr lang="fr-FR"/>
                    </a:p>
                  </a:txBody>
                  <a:tcPr/>
                </a:tc>
                <a:tc hMerge="1">
                  <a:txBody>
                    <a:bodyPr/>
                    <a:lstStyle/>
                    <a:p>
                      <a:endParaRPr lang="fr-FR"/>
                    </a:p>
                  </a:txBody>
                  <a:tcPr/>
                </a:tc>
              </a:tr>
              <a:tr h="471325">
                <a:tc>
                  <a:txBody>
                    <a:bodyPr/>
                    <a:lstStyle/>
                    <a:p>
                      <a:r>
                        <a:rPr lang="ar-MA" sz="1400" dirty="0" smtClean="0"/>
                        <a:t>مليون درهم</a:t>
                      </a:r>
                      <a:r>
                        <a:rPr lang="fr-FR" sz="1400" dirty="0" smtClean="0"/>
                        <a:t> </a:t>
                      </a:r>
                      <a:r>
                        <a:rPr lang="ar-MA" sz="1400" dirty="0" smtClean="0"/>
                        <a:t>10</a:t>
                      </a:r>
                      <a:endParaRPr lang="fr-FR" sz="1400" b="0" dirty="0"/>
                    </a:p>
                  </a:txBody>
                  <a:tcPr/>
                </a:tc>
                <a:tc gridSpan="3">
                  <a:txBody>
                    <a:bodyPr/>
                    <a:lstStyle/>
                    <a:p>
                      <a:pPr algn="r"/>
                      <a:r>
                        <a:rPr lang="ar-MA" sz="1400" dirty="0" smtClean="0"/>
                        <a:t>تقديم الدعم المالي و المادي للجمعيات والمراكز التي تدعم تعلم الأطفال ذوي الاحتياجات الخاصة وتوفير برنامج التدريب وبناء القدرات لموظفي هذه المراكز</a:t>
                      </a:r>
                      <a:endParaRPr lang="fr-FR" sz="1400" dirty="0" smtClean="0"/>
                    </a:p>
                    <a:p>
                      <a:pPr marL="0" indent="0" algn="r">
                        <a:buNone/>
                      </a:pPr>
                      <a:r>
                        <a:rPr lang="ar-MA" sz="1400" dirty="0" smtClean="0"/>
                        <a:t> </a:t>
                      </a:r>
                      <a:endParaRPr lang="ar-MA" sz="1400" dirty="0" smtClean="0"/>
                    </a:p>
                  </a:txBody>
                  <a:tcPr/>
                </a:tc>
                <a:tc hMerge="1">
                  <a:txBody>
                    <a:bodyPr/>
                    <a:lstStyle/>
                    <a:p>
                      <a:endParaRPr lang="fr-FR"/>
                    </a:p>
                  </a:txBody>
                  <a:tcPr/>
                </a:tc>
                <a:tc hMerge="1">
                  <a:txBody>
                    <a:bodyPr/>
                    <a:lstStyle/>
                    <a:p>
                      <a:endParaRPr lang="fr-FR"/>
                    </a:p>
                  </a:txBody>
                  <a:tcPr/>
                </a:tc>
              </a:tr>
              <a:tr h="1343465">
                <a:tc gridSpan="4">
                  <a:txBody>
                    <a:bodyPr/>
                    <a:lstStyle/>
                    <a:p>
                      <a:pPr marL="0" algn="r" defTabSz="914400" rtl="1" eaLnBrk="1" latinLnBrk="0" hangingPunct="1"/>
                      <a:r>
                        <a:rPr lang="ar-MA" sz="1400" b="1" kern="1200" dirty="0" smtClean="0"/>
                        <a:t>الأنشطة المبرمجة</a:t>
                      </a:r>
                    </a:p>
                    <a:p>
                      <a:pPr marL="0" marR="0" indent="0" algn="r" defTabSz="914400" rtl="0" eaLnBrk="1" fontAlgn="auto" latinLnBrk="0" hangingPunct="1">
                        <a:lnSpc>
                          <a:spcPct val="100000"/>
                        </a:lnSpc>
                        <a:spcBef>
                          <a:spcPts val="0"/>
                        </a:spcBef>
                        <a:spcAft>
                          <a:spcPts val="0"/>
                        </a:spcAft>
                        <a:buClrTx/>
                        <a:buSzTx/>
                        <a:buFontTx/>
                        <a:buNone/>
                        <a:tabLst/>
                        <a:defRPr/>
                      </a:pPr>
                      <a:r>
                        <a:rPr lang="ar-SA" sz="1400" dirty="0" smtClean="0"/>
                        <a:t>عقد شراكة مع الأكاديمية الجهوية للتعليم لتنفيذ مشروع رائد "المدرسة للجميع" على مستوى بعض المدارس الابتدائية</a:t>
                      </a:r>
                      <a:r>
                        <a:rPr lang="ar-MA" sz="1400" dirty="0" smtClean="0"/>
                        <a:t> لتمكين الأطفال ذوي الاحتياجات الخاصة من الاستفادة من التعليم المدرسي </a:t>
                      </a:r>
                      <a:r>
                        <a:rPr lang="ar-SA" sz="1400" dirty="0" smtClean="0"/>
                        <a:t> (</a:t>
                      </a:r>
                      <a:r>
                        <a:rPr lang="ar-MA" sz="1400" dirty="0" smtClean="0"/>
                        <a:t>توفير </a:t>
                      </a:r>
                      <a:r>
                        <a:rPr lang="ar-SA" sz="1400" dirty="0" err="1" smtClean="0"/>
                        <a:t>الولوجيات</a:t>
                      </a:r>
                      <a:r>
                        <a:rPr lang="ar-SA" sz="1400" dirty="0" smtClean="0"/>
                        <a:t>، المرافق الصحية</a:t>
                      </a:r>
                      <a:r>
                        <a:rPr lang="ar-MA" sz="1400" dirty="0" smtClean="0"/>
                        <a:t> الخاصة</a:t>
                      </a:r>
                      <a:r>
                        <a:rPr lang="ar-SA" sz="1400" dirty="0" smtClean="0"/>
                        <a:t> ، تكوين المدرسين والأطر، المناهج الدراسية المكيّفة لاحتياجاتهم، </a:t>
                      </a:r>
                      <a:endParaRPr lang="ar-MA" sz="140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SA" sz="1400" dirty="0" smtClean="0"/>
                        <a:t>توعية أولياء أمو</a:t>
                      </a:r>
                      <a:r>
                        <a:rPr lang="ar-MA" sz="1400" dirty="0" smtClean="0"/>
                        <a:t>ر....)</a:t>
                      </a:r>
                    </a:p>
                    <a:p>
                      <a:pPr marL="0" marR="0" indent="0" algn="r" defTabSz="914400" rtl="0" eaLnBrk="1" fontAlgn="auto" latinLnBrk="0" hangingPunct="1">
                        <a:lnSpc>
                          <a:spcPct val="100000"/>
                        </a:lnSpc>
                        <a:spcBef>
                          <a:spcPts val="0"/>
                        </a:spcBef>
                        <a:spcAft>
                          <a:spcPts val="0"/>
                        </a:spcAft>
                        <a:buClrTx/>
                        <a:buSzTx/>
                        <a:buFontTx/>
                        <a:buNone/>
                        <a:tabLst/>
                        <a:defRPr/>
                      </a:pPr>
                      <a:r>
                        <a:rPr lang="ar-MA" sz="1400" dirty="0" smtClean="0"/>
                        <a:t>توفير الدعم المالي والمادي للجمعيات والمراكز التي تدعم تعلم الأطفال ذوي الاحتياجات الخاصة </a:t>
                      </a:r>
                      <a:r>
                        <a:rPr lang="ar-MA" sz="1400" baseline="0" dirty="0" smtClean="0"/>
                        <a:t> </a:t>
                      </a:r>
                    </a:p>
                    <a:p>
                      <a:pPr marL="0" marR="0" indent="0" algn="r" defTabSz="914400" rtl="0" eaLnBrk="1" fontAlgn="auto" latinLnBrk="0" hangingPunct="1">
                        <a:lnSpc>
                          <a:spcPct val="100000"/>
                        </a:lnSpc>
                        <a:spcBef>
                          <a:spcPts val="0"/>
                        </a:spcBef>
                        <a:spcAft>
                          <a:spcPts val="0"/>
                        </a:spcAft>
                        <a:buClrTx/>
                        <a:buSzTx/>
                        <a:buFontTx/>
                        <a:buNone/>
                        <a:tabLst/>
                        <a:defRPr/>
                      </a:pPr>
                      <a:r>
                        <a:rPr lang="ar-MA" sz="1400" dirty="0" smtClean="0"/>
                        <a:t>إنشاء الرابط بين هذه المراكز والخدمات العامة مثل التعليم والتدريب المهني والمرافق الصحية</a:t>
                      </a:r>
                    </a:p>
                    <a:p>
                      <a:pPr marL="0" marR="0" indent="0" algn="r" defTabSz="914400" rtl="0" eaLnBrk="1" fontAlgn="auto" latinLnBrk="0" hangingPunct="1">
                        <a:lnSpc>
                          <a:spcPct val="100000"/>
                        </a:lnSpc>
                        <a:spcBef>
                          <a:spcPts val="0"/>
                        </a:spcBef>
                        <a:spcAft>
                          <a:spcPts val="0"/>
                        </a:spcAft>
                        <a:buClrTx/>
                        <a:buSzTx/>
                        <a:buFontTx/>
                        <a:buNone/>
                        <a:tabLst/>
                        <a:defRPr/>
                      </a:pPr>
                      <a:r>
                        <a:rPr lang="ar-MA" sz="1400" dirty="0" smtClean="0"/>
                        <a:t>تنفيذ دورات تكوينية لصالح العاملين بهذه المراكز </a:t>
                      </a:r>
                    </a:p>
                    <a:p>
                      <a:pPr marL="0" algn="r" defTabSz="914400" rtl="1" eaLnBrk="1" latinLnBrk="0" hangingPunct="1"/>
                      <a:endParaRPr lang="ar-MA" sz="1400" b="1" kern="1200" spc="-100" baseline="0" dirty="0" smtClean="0">
                        <a:solidFill>
                          <a:srgbClr val="FF0000"/>
                        </a:solidFill>
                        <a:latin typeface="+mn-lt"/>
                        <a:ea typeface="+mn-ea"/>
                        <a:cs typeface="+mn-cs"/>
                      </a:endParaRPr>
                    </a:p>
                  </a:txBody>
                  <a:tcPr/>
                </a:tc>
                <a:tc hMerge="1">
                  <a:txBody>
                    <a:bodyPr/>
                    <a:lstStyle/>
                    <a:p>
                      <a:pPr marL="0" algn="r" defTabSz="914400" rtl="1" eaLnBrk="1" latinLnBrk="0" hangingPunct="1"/>
                      <a:endParaRPr lang="ar-MA" sz="1400" kern="1200" dirty="0" smtClean="0">
                        <a:solidFill>
                          <a:schemeClr val="dk1"/>
                        </a:solidFill>
                        <a:latin typeface="+mn-lt"/>
                        <a:ea typeface="+mn-ea"/>
                        <a:cs typeface="+mn-cs"/>
                      </a:endParaRPr>
                    </a:p>
                  </a:txBody>
                  <a:tcPr/>
                </a:tc>
                <a:tc hMerge="1">
                  <a:txBody>
                    <a:bodyPr/>
                    <a:lstStyle/>
                    <a:p>
                      <a:endParaRPr lang="fr-FR"/>
                    </a:p>
                  </a:txBody>
                  <a:tcPr/>
                </a:tc>
                <a:tc hMerge="1">
                  <a:txBody>
                    <a:bodyPr/>
                    <a:lstStyle/>
                    <a:p>
                      <a:endParaRPr lang="fr-FR"/>
                    </a:p>
                  </a:txBody>
                  <a:tcPr/>
                </a:tc>
              </a:tr>
              <a:tr h="1641231">
                <a:tc gridSpan="3">
                  <a:txBody>
                    <a:bodyPr/>
                    <a:lstStyle/>
                    <a:p>
                      <a:pPr marL="0" algn="r" defTabSz="914400" rtl="1" eaLnBrk="1" latinLnBrk="0" hangingPunct="1"/>
                      <a:endParaRPr lang="ar-MA" sz="1400" kern="1200" baseline="0" dirty="0" smtClean="0">
                        <a:solidFill>
                          <a:schemeClr val="dk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ar-MA" sz="1400" dirty="0" smtClean="0"/>
                    </a:p>
                  </a:txBody>
                  <a:tcPr/>
                </a:tc>
                <a:tc hMerge="1">
                  <a:txBody>
                    <a:bodyPr/>
                    <a:lstStyle/>
                    <a:p>
                      <a:endParaRPr lang="fr-FR"/>
                    </a:p>
                  </a:txBody>
                  <a:tcPr/>
                </a:tc>
                <a:tc hMerge="1">
                  <a:txBody>
                    <a:bodyPr/>
                    <a:lstStyle/>
                    <a:p>
                      <a:endParaRPr lang="fr-FR"/>
                    </a:p>
                  </a:txBody>
                  <a:tcPr/>
                </a:tc>
                <a:tc>
                  <a:txBody>
                    <a:bodyPr/>
                    <a:lstStyle/>
                    <a:p>
                      <a:pPr marL="0" algn="r" defTabSz="914400" rtl="1" eaLnBrk="1" latinLnBrk="0" hangingPunct="1"/>
                      <a:r>
                        <a:rPr lang="ar-MA" sz="1400" b="1" kern="1200" dirty="0" smtClean="0">
                          <a:solidFill>
                            <a:schemeClr val="dk1"/>
                          </a:solidFill>
                          <a:latin typeface="+mn-lt"/>
                          <a:ea typeface="+mn-ea"/>
                          <a:cs typeface="+mn-cs"/>
                        </a:rPr>
                        <a:t>الشركاء </a:t>
                      </a:r>
                    </a:p>
                    <a:p>
                      <a:pPr marL="0" algn="r" defTabSz="914400" rtl="1" eaLnBrk="1" latinLnBrk="0" hangingPunct="1"/>
                      <a:r>
                        <a:rPr lang="ar-MA" sz="1400" kern="1200" dirty="0" smtClean="0">
                          <a:solidFill>
                            <a:schemeClr val="dk1"/>
                          </a:solidFill>
                          <a:latin typeface="+mn-lt"/>
                          <a:ea typeface="+mn-ea"/>
                          <a:cs typeface="+mn-cs"/>
                        </a:rPr>
                        <a:t>مجلس الجهة</a:t>
                      </a:r>
                    </a:p>
                    <a:p>
                      <a:pPr marL="0" algn="r" defTabSz="914400" rtl="1" eaLnBrk="1" latinLnBrk="0" hangingPunct="1"/>
                      <a:r>
                        <a:rPr lang="ar-SA" sz="1400" dirty="0" smtClean="0"/>
                        <a:t>الأكاديمية الجهوية للتعليم </a:t>
                      </a:r>
                      <a:endParaRPr lang="ar-MA" sz="1400" dirty="0" smtClean="0"/>
                    </a:p>
                    <a:p>
                      <a:pPr marL="0" algn="r" defTabSz="914400" rtl="1" eaLnBrk="1" latinLnBrk="0" hangingPunct="1"/>
                      <a:r>
                        <a:rPr lang="ar-MA" sz="1400" dirty="0" smtClean="0"/>
                        <a:t>وزارة التعليم </a:t>
                      </a:r>
                    </a:p>
                    <a:p>
                      <a:pPr marL="0" algn="r" defTabSz="914400" rtl="1" eaLnBrk="1" latinLnBrk="0" hangingPunct="1"/>
                      <a:r>
                        <a:rPr lang="ar-MA" sz="1400" kern="1200" dirty="0" smtClean="0">
                          <a:solidFill>
                            <a:schemeClr val="tx1"/>
                          </a:solidFill>
                          <a:latin typeface="+mn-lt"/>
                          <a:ea typeface="+mn-ea"/>
                          <a:cs typeface="+mn-cs"/>
                        </a:rPr>
                        <a:t> وزارة التضامن والمرأة والأسرة والتنمية الاجتماعية </a:t>
                      </a:r>
                    </a:p>
                    <a:p>
                      <a:pPr marL="0" algn="r" defTabSz="914400" rtl="1" eaLnBrk="1" latinLnBrk="0" hangingPunct="1"/>
                      <a:r>
                        <a:rPr lang="ar-MA" sz="1400" dirty="0" smtClean="0"/>
                        <a:t>الجمعيات العاملة بمجال</a:t>
                      </a:r>
                      <a:r>
                        <a:rPr lang="ar-MA" sz="1400" baseline="0" dirty="0" smtClean="0"/>
                        <a:t> الإعاقة</a:t>
                      </a:r>
                      <a:r>
                        <a:rPr lang="ar-MA" sz="1400" dirty="0" smtClean="0"/>
                        <a:t> </a:t>
                      </a:r>
                    </a:p>
                    <a:p>
                      <a:pPr marL="0" marR="0" indent="0" algn="r" defTabSz="914400" rtl="1" eaLnBrk="1" fontAlgn="auto" latinLnBrk="0" hangingPunct="1">
                        <a:lnSpc>
                          <a:spcPct val="100000"/>
                        </a:lnSpc>
                        <a:spcBef>
                          <a:spcPts val="0"/>
                        </a:spcBef>
                        <a:spcAft>
                          <a:spcPts val="0"/>
                        </a:spcAft>
                        <a:buClrTx/>
                        <a:buSzTx/>
                        <a:buFontTx/>
                        <a:buNone/>
                        <a:tabLst/>
                        <a:defRPr/>
                      </a:pPr>
                      <a:r>
                        <a:rPr lang="ar-MA" sz="1400" dirty="0" smtClean="0"/>
                        <a:t>منظمات ومانحين </a:t>
                      </a:r>
                    </a:p>
                  </a:txBody>
                  <a:tcPr/>
                </a:tc>
              </a:tr>
            </a:tbl>
          </a:graphicData>
        </a:graphic>
      </p:graphicFrame>
    </p:spTree>
    <p:extLst>
      <p:ext uri="{BB962C8B-B14F-4D97-AF65-F5344CB8AC3E}">
        <p14:creationId xmlns:p14="http://schemas.microsoft.com/office/powerpoint/2010/main" val="3782043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0246" y="345831"/>
            <a:ext cx="10972800" cy="990600"/>
          </a:xfrm>
        </p:spPr>
        <p:txBody>
          <a:bodyPr>
            <a:noAutofit/>
          </a:bodyPr>
          <a:lstStyle/>
          <a:p>
            <a:pPr algn="r"/>
            <a:r>
              <a:rPr lang="ar-MA" sz="2800" b="1" dirty="0"/>
              <a:t>خطة العمل المقترحة </a:t>
            </a:r>
            <a:r>
              <a:rPr lang="ar-MA" sz="2800" b="1" dirty="0" smtClean="0"/>
              <a:t>لإدماج </a:t>
            </a:r>
            <a:r>
              <a:rPr lang="ar-MA" sz="2800" b="1" dirty="0"/>
              <a:t>الأشخاص ذوي الاحتياجات الخاصة </a:t>
            </a:r>
            <a:r>
              <a:rPr lang="ar-MA" sz="2800" b="1" dirty="0" smtClean="0"/>
              <a:t>2019-2021 </a:t>
            </a:r>
            <a:r>
              <a:rPr lang="ar-MA" sz="2800" dirty="0" smtClean="0"/>
              <a:t> </a:t>
            </a:r>
            <a:endParaRPr lang="fr-FR" sz="2800" dirty="0"/>
          </a:p>
        </p:txBody>
      </p:sp>
      <p:graphicFrame>
        <p:nvGraphicFramePr>
          <p:cNvPr id="4" name="Tableau 3"/>
          <p:cNvGraphicFramePr>
            <a:graphicFrameLocks noGrp="1"/>
          </p:cNvGraphicFramePr>
          <p:nvPr>
            <p:extLst>
              <p:ext uri="{D42A27DB-BD31-4B8C-83A1-F6EECF244321}">
                <p14:modId xmlns:p14="http://schemas.microsoft.com/office/powerpoint/2010/main" val="2027223196"/>
              </p:ext>
            </p:extLst>
          </p:nvPr>
        </p:nvGraphicFramePr>
        <p:xfrm>
          <a:off x="527538" y="1207479"/>
          <a:ext cx="11383108" cy="4305236"/>
        </p:xfrm>
        <a:graphic>
          <a:graphicData uri="http://schemas.openxmlformats.org/drawingml/2006/table">
            <a:tbl>
              <a:tblPr firstRow="1" bandRow="1">
                <a:tableStyleId>{72833802-FEF1-4C79-8D5D-14CF1EAF98D9}</a:tableStyleId>
              </a:tblPr>
              <a:tblGrid>
                <a:gridCol w="2134334"/>
                <a:gridCol w="280620"/>
                <a:gridCol w="3276600"/>
                <a:gridCol w="5691554"/>
              </a:tblGrid>
              <a:tr h="437662">
                <a:tc gridSpan="2">
                  <a:txBody>
                    <a:bodyPr/>
                    <a:lstStyle/>
                    <a:p>
                      <a:r>
                        <a:rPr lang="ar-MA" sz="1600" dirty="0" smtClean="0"/>
                        <a:t>التكلفة المالية المقدرة </a:t>
                      </a:r>
                      <a:endParaRPr lang="fr-FR" sz="1400" dirty="0"/>
                    </a:p>
                  </a:txBody>
                  <a:tcPr/>
                </a:tc>
                <a:tc hMerge="1">
                  <a:txBody>
                    <a:bodyPr/>
                    <a:lstStyle/>
                    <a:p>
                      <a:pPr algn="r"/>
                      <a:endParaRPr lang="fr-FR" sz="1800" dirty="0"/>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800" kern="1200" spc="-100" dirty="0" smtClean="0"/>
                        <a:t>بطاقة</a:t>
                      </a:r>
                      <a:r>
                        <a:rPr lang="ar-MA" sz="1800" kern="1200" spc="-100" baseline="0" dirty="0" smtClean="0"/>
                        <a:t> المشروع</a:t>
                      </a:r>
                      <a:endParaRPr lang="fr-FR" sz="1800" dirty="0" smtClean="0"/>
                    </a:p>
                  </a:txBody>
                  <a:tcPr/>
                </a:tc>
                <a:tc hMerge="1">
                  <a:txBody>
                    <a:bodyPr/>
                    <a:lstStyle/>
                    <a:p>
                      <a:endParaRPr lang="fr-FR"/>
                    </a:p>
                  </a:txBody>
                  <a:tcPr/>
                </a:tc>
              </a:tr>
              <a:tr h="364718">
                <a:tc>
                  <a:txBody>
                    <a:bodyPr/>
                    <a:lstStyle/>
                    <a:p>
                      <a:r>
                        <a:rPr lang="ar-MA" sz="1400" b="1" dirty="0" smtClean="0"/>
                        <a:t>15 مليون درهم</a:t>
                      </a:r>
                      <a:endParaRPr lang="fr-FR" sz="1400" b="1"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400" b="1" kern="1200" dirty="0" smtClean="0">
                          <a:solidFill>
                            <a:schemeClr val="tx1"/>
                          </a:solidFill>
                          <a:latin typeface="+mn-lt"/>
                          <a:ea typeface="+mn-ea"/>
                          <a:cs typeface="+mn-cs"/>
                        </a:rPr>
                        <a:t>مشروع تحسين </a:t>
                      </a:r>
                      <a:r>
                        <a:rPr lang="ar-MA" sz="1400" b="1" kern="1200" dirty="0" err="1" smtClean="0">
                          <a:solidFill>
                            <a:schemeClr val="tx1"/>
                          </a:solidFill>
                          <a:latin typeface="+mn-lt"/>
                          <a:ea typeface="+mn-ea"/>
                          <a:cs typeface="+mn-cs"/>
                        </a:rPr>
                        <a:t>الولوجيات</a:t>
                      </a:r>
                      <a:r>
                        <a:rPr lang="ar-MA" sz="1400" b="1" kern="1200" dirty="0" smtClean="0">
                          <a:solidFill>
                            <a:schemeClr val="tx1"/>
                          </a:solidFill>
                          <a:latin typeface="+mn-lt"/>
                          <a:ea typeface="+mn-ea"/>
                          <a:cs typeface="+mn-cs"/>
                        </a:rPr>
                        <a:t> للأشخاص ذوي الاحتياجات الخاصة</a:t>
                      </a:r>
                      <a:endParaRPr lang="fr-FR" sz="1400" b="1" kern="1200" dirty="0">
                        <a:solidFill>
                          <a:schemeClr val="tx1"/>
                        </a:solidFill>
                        <a:latin typeface="+mn-lt"/>
                        <a:ea typeface="+mn-ea"/>
                        <a:cs typeface="+mn-cs"/>
                      </a:endParaRPr>
                    </a:p>
                  </a:txBody>
                  <a:tcPr/>
                </a:tc>
                <a:tc hMerge="1">
                  <a:txBody>
                    <a:bodyPr/>
                    <a:lstStyle/>
                    <a:p>
                      <a:endParaRPr lang="fr-FR"/>
                    </a:p>
                  </a:txBody>
                  <a:tcPr/>
                </a:tc>
                <a:tc hMerge="1">
                  <a:txBody>
                    <a:bodyPr/>
                    <a:lstStyle/>
                    <a:p>
                      <a:endParaRPr lang="fr-FR"/>
                    </a:p>
                  </a:txBody>
                  <a:tcPr/>
                </a:tc>
              </a:tr>
              <a:tr h="428541">
                <a:tc>
                  <a:txBody>
                    <a:bodyPr/>
                    <a:lstStyle/>
                    <a:p>
                      <a:r>
                        <a:rPr lang="ar-MA" sz="1400" dirty="0" smtClean="0"/>
                        <a:t>مليون درهم</a:t>
                      </a:r>
                      <a:r>
                        <a:rPr lang="fr-FR" sz="1400" dirty="0" smtClean="0"/>
                        <a:t> </a:t>
                      </a:r>
                      <a:r>
                        <a:rPr lang="ar-MA" sz="1400" dirty="0" smtClean="0"/>
                        <a:t>15</a:t>
                      </a:r>
                      <a:endParaRPr lang="fr-FR" sz="1400" b="0" dirty="0"/>
                    </a:p>
                  </a:txBody>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400" dirty="0" smtClean="0"/>
                        <a:t>انجاز دراسة حول وضعية </a:t>
                      </a:r>
                      <a:r>
                        <a:rPr lang="ar-MA" sz="1400" dirty="0" err="1" smtClean="0"/>
                        <a:t>الولوجيات</a:t>
                      </a:r>
                      <a:r>
                        <a:rPr lang="ar-MA" sz="1400" dirty="0" smtClean="0"/>
                        <a:t> إلى الأماكن العامة على مستوى الجهة وتحسين الولوج كمرحلة أولية في بعض النقط وفق نتائج هذه الدراسة</a:t>
                      </a:r>
                    </a:p>
                  </a:txBody>
                  <a:tcPr/>
                </a:tc>
                <a:tc hMerge="1">
                  <a:txBody>
                    <a:bodyPr/>
                    <a:lstStyle/>
                    <a:p>
                      <a:endParaRPr lang="fr-FR"/>
                    </a:p>
                  </a:txBody>
                  <a:tcPr/>
                </a:tc>
                <a:tc hMerge="1">
                  <a:txBody>
                    <a:bodyPr/>
                    <a:lstStyle/>
                    <a:p>
                      <a:endParaRPr lang="fr-FR"/>
                    </a:p>
                  </a:txBody>
                  <a:tcPr/>
                </a:tc>
              </a:tr>
              <a:tr h="1343465">
                <a:tc gridSpan="4">
                  <a:txBody>
                    <a:bodyPr/>
                    <a:lstStyle/>
                    <a:p>
                      <a:pPr marL="0" algn="r" defTabSz="914400" rtl="1" eaLnBrk="1" latinLnBrk="0" hangingPunct="1"/>
                      <a:r>
                        <a:rPr lang="ar-MA" sz="1400" b="1" kern="1200" dirty="0" smtClean="0"/>
                        <a:t>الأنشطة المبرمجة</a:t>
                      </a:r>
                    </a:p>
                    <a:p>
                      <a:pPr marL="0" algn="r" defTabSz="914400" rtl="1" eaLnBrk="1" latinLnBrk="0" hangingPunct="1"/>
                      <a:r>
                        <a:rPr lang="ar-MA" sz="1400" dirty="0" smtClean="0"/>
                        <a:t>انجاز تشخيص عام للأماكن العامة على مستوى الجهة باستثمار نتائج التجربة بين جماعة تطوان وجمعية الحمامة البيضاء</a:t>
                      </a:r>
                    </a:p>
                    <a:p>
                      <a:pPr marL="0" algn="r" defTabSz="914400" rtl="1" eaLnBrk="1" latinLnBrk="0" hangingPunct="1"/>
                      <a:r>
                        <a:rPr lang="ar-MA" sz="1400" dirty="0" smtClean="0"/>
                        <a:t>اعتماد وتنفيذ مرافق إعادة التأهيل</a:t>
                      </a:r>
                    </a:p>
                    <a:p>
                      <a:pPr marL="0" algn="r" defTabSz="914400" rtl="1" eaLnBrk="1" latinLnBrk="0" hangingPunct="1"/>
                      <a:r>
                        <a:rPr lang="ar-MA" sz="1400" dirty="0" smtClean="0"/>
                        <a:t>تدريب وتوعية الجهات الفاعلة المسؤولة عن التخطيط الترابي,</a:t>
                      </a:r>
                      <a:r>
                        <a:rPr lang="ar-MA" sz="1400" baseline="0" dirty="0" smtClean="0"/>
                        <a:t> الهندسة المعمارية والمصالح التقنية </a:t>
                      </a:r>
                      <a:r>
                        <a:rPr lang="ar-MA" sz="1400" dirty="0" smtClean="0"/>
                        <a:t> حول حقوق الولوج للأماكن العامة</a:t>
                      </a:r>
                    </a:p>
                    <a:p>
                      <a:pPr marL="0" algn="r" defTabSz="914400" rtl="1" eaLnBrk="1" latinLnBrk="0" hangingPunct="1"/>
                      <a:r>
                        <a:rPr lang="ar-MA" sz="1400" dirty="0" smtClean="0"/>
                        <a:t>إنشاء آلية دعم ومراقبة مشاريع التهيئة المستقبلية لمراعاة احتياجات الأشخاص ذوي الإعاقة</a:t>
                      </a:r>
                      <a:endParaRPr lang="ar-MA" sz="1400" b="1" kern="1200" spc="-100" baseline="0" dirty="0" smtClean="0">
                        <a:solidFill>
                          <a:srgbClr val="FF0000"/>
                        </a:solidFill>
                        <a:latin typeface="+mn-lt"/>
                        <a:ea typeface="+mn-ea"/>
                        <a:cs typeface="+mn-cs"/>
                      </a:endParaRPr>
                    </a:p>
                  </a:txBody>
                  <a:tcPr/>
                </a:tc>
                <a:tc hMerge="1">
                  <a:txBody>
                    <a:bodyPr/>
                    <a:lstStyle/>
                    <a:p>
                      <a:pPr marL="0" algn="r" defTabSz="914400" rtl="1" eaLnBrk="1" latinLnBrk="0" hangingPunct="1"/>
                      <a:endParaRPr lang="ar-MA" sz="1400" kern="1200" dirty="0" smtClean="0">
                        <a:solidFill>
                          <a:schemeClr val="dk1"/>
                        </a:solidFill>
                        <a:latin typeface="+mn-lt"/>
                        <a:ea typeface="+mn-ea"/>
                        <a:cs typeface="+mn-cs"/>
                      </a:endParaRPr>
                    </a:p>
                  </a:txBody>
                  <a:tcPr/>
                </a:tc>
                <a:tc hMerge="1">
                  <a:txBody>
                    <a:bodyPr/>
                    <a:lstStyle/>
                    <a:p>
                      <a:endParaRPr lang="fr-FR"/>
                    </a:p>
                  </a:txBody>
                  <a:tcPr/>
                </a:tc>
                <a:tc hMerge="1">
                  <a:txBody>
                    <a:bodyPr/>
                    <a:lstStyle/>
                    <a:p>
                      <a:endParaRPr lang="fr-FR"/>
                    </a:p>
                  </a:txBody>
                  <a:tcPr/>
                </a:tc>
              </a:tr>
              <a:tr h="1641231">
                <a:tc gridSpan="3">
                  <a:txBody>
                    <a:bodyPr/>
                    <a:lstStyle/>
                    <a:p>
                      <a:pPr marL="0" algn="r" defTabSz="914400" rtl="1" eaLnBrk="1" latinLnBrk="0" hangingPunct="1"/>
                      <a:endParaRPr lang="ar-MA" sz="1400" kern="1200" baseline="0" dirty="0" smtClean="0">
                        <a:solidFill>
                          <a:schemeClr val="dk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ar-MA" sz="1400" dirty="0" smtClean="0"/>
                    </a:p>
                  </a:txBody>
                  <a:tcPr/>
                </a:tc>
                <a:tc hMerge="1">
                  <a:txBody>
                    <a:bodyPr/>
                    <a:lstStyle/>
                    <a:p>
                      <a:endParaRPr lang="fr-FR"/>
                    </a:p>
                  </a:txBody>
                  <a:tcPr/>
                </a:tc>
                <a:tc hMerge="1">
                  <a:txBody>
                    <a:bodyPr/>
                    <a:lstStyle/>
                    <a:p>
                      <a:endParaRPr lang="fr-FR"/>
                    </a:p>
                  </a:txBody>
                  <a:tcPr/>
                </a:tc>
                <a:tc>
                  <a:txBody>
                    <a:bodyPr/>
                    <a:lstStyle/>
                    <a:p>
                      <a:pPr marL="0" algn="r" defTabSz="914400" rtl="1" eaLnBrk="1" latinLnBrk="0" hangingPunct="1"/>
                      <a:r>
                        <a:rPr lang="ar-MA" sz="1400" b="1" kern="1200" dirty="0" smtClean="0">
                          <a:solidFill>
                            <a:schemeClr val="dk1"/>
                          </a:solidFill>
                          <a:latin typeface="+mn-lt"/>
                          <a:ea typeface="+mn-ea"/>
                          <a:cs typeface="+mn-cs"/>
                        </a:rPr>
                        <a:t>الشركاء </a:t>
                      </a:r>
                    </a:p>
                    <a:p>
                      <a:pPr marL="0" algn="r" defTabSz="914400" rtl="1" eaLnBrk="1" latinLnBrk="0" hangingPunct="1"/>
                      <a:r>
                        <a:rPr lang="ar-MA" sz="1400" kern="1200" dirty="0" smtClean="0">
                          <a:solidFill>
                            <a:schemeClr val="dk1"/>
                          </a:solidFill>
                          <a:latin typeface="+mn-lt"/>
                          <a:ea typeface="+mn-ea"/>
                          <a:cs typeface="+mn-cs"/>
                        </a:rPr>
                        <a:t>مجلس الجهة</a:t>
                      </a:r>
                    </a:p>
                    <a:p>
                      <a:pPr marL="0" algn="r" defTabSz="914400" rtl="1" eaLnBrk="1" latinLnBrk="0" hangingPunct="1"/>
                      <a:r>
                        <a:rPr lang="ar-MA" sz="1400" dirty="0" smtClean="0"/>
                        <a:t>الجماعات الترابية </a:t>
                      </a:r>
                      <a:endParaRPr lang="fr-FR" sz="140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MA" sz="1400" kern="1200" dirty="0" smtClean="0">
                          <a:solidFill>
                            <a:schemeClr val="tx1"/>
                          </a:solidFill>
                          <a:latin typeface="+mn-lt"/>
                          <a:ea typeface="+mn-ea"/>
                          <a:cs typeface="+mn-cs"/>
                        </a:rPr>
                        <a:t>وزارة التضامن والمرأة والأسرة والتنمية الاجتماعية </a:t>
                      </a:r>
                      <a:endParaRPr lang="fr-FR" sz="1400" kern="1200" dirty="0" smtClean="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MA" sz="1400" kern="1200" dirty="0" smtClean="0">
                          <a:solidFill>
                            <a:schemeClr val="tx1"/>
                          </a:solidFill>
                          <a:latin typeface="+mn-lt"/>
                          <a:ea typeface="+mn-ea"/>
                          <a:cs typeface="+mn-cs"/>
                        </a:rPr>
                        <a:t>وزارة</a:t>
                      </a:r>
                      <a:r>
                        <a:rPr lang="ar-MA" sz="1400" kern="1200" baseline="0" dirty="0" smtClean="0">
                          <a:solidFill>
                            <a:schemeClr val="tx1"/>
                          </a:solidFill>
                          <a:latin typeface="+mn-lt"/>
                          <a:ea typeface="+mn-ea"/>
                          <a:cs typeface="+mn-cs"/>
                        </a:rPr>
                        <a:t> اعداد التراب الوطني وسياسة المدينة </a:t>
                      </a:r>
                      <a:endParaRPr lang="ar-MA" sz="1400" kern="1200" dirty="0" smtClean="0">
                        <a:solidFill>
                          <a:schemeClr val="tx1"/>
                        </a:solidFill>
                        <a:latin typeface="+mn-lt"/>
                        <a:ea typeface="+mn-ea"/>
                        <a:cs typeface="+mn-cs"/>
                      </a:endParaRPr>
                    </a:p>
                    <a:p>
                      <a:pPr marL="0" algn="r" defTabSz="914400" rtl="1" eaLnBrk="1" latinLnBrk="0" hangingPunct="1"/>
                      <a:r>
                        <a:rPr lang="ar-MA" sz="1400" dirty="0" smtClean="0"/>
                        <a:t>الجمعيات العاملة بمجال</a:t>
                      </a:r>
                      <a:r>
                        <a:rPr lang="ar-MA" sz="1400" baseline="0" dirty="0" smtClean="0"/>
                        <a:t> الإعاقة</a:t>
                      </a:r>
                      <a:r>
                        <a:rPr lang="ar-MA" sz="1400" dirty="0" smtClean="0"/>
                        <a:t> </a:t>
                      </a:r>
                    </a:p>
                    <a:p>
                      <a:pPr marL="0" marR="0" indent="0" algn="r" defTabSz="914400" rtl="1" eaLnBrk="1" fontAlgn="auto" latinLnBrk="0" hangingPunct="1">
                        <a:lnSpc>
                          <a:spcPct val="100000"/>
                        </a:lnSpc>
                        <a:spcBef>
                          <a:spcPts val="0"/>
                        </a:spcBef>
                        <a:spcAft>
                          <a:spcPts val="0"/>
                        </a:spcAft>
                        <a:buClrTx/>
                        <a:buSzTx/>
                        <a:buFontTx/>
                        <a:buNone/>
                        <a:tabLst/>
                        <a:defRPr/>
                      </a:pPr>
                      <a:r>
                        <a:rPr lang="ar-MA" sz="1400" dirty="0" smtClean="0"/>
                        <a:t>منظمات ومانحين </a:t>
                      </a:r>
                    </a:p>
                  </a:txBody>
                  <a:tcPr/>
                </a:tc>
              </a:tr>
            </a:tbl>
          </a:graphicData>
        </a:graphic>
      </p:graphicFrame>
    </p:spTree>
    <p:extLst>
      <p:ext uri="{BB962C8B-B14F-4D97-AF65-F5344CB8AC3E}">
        <p14:creationId xmlns:p14="http://schemas.microsoft.com/office/powerpoint/2010/main" val="3220014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0246" y="345831"/>
            <a:ext cx="10972800" cy="990600"/>
          </a:xfrm>
        </p:spPr>
        <p:txBody>
          <a:bodyPr>
            <a:noAutofit/>
          </a:bodyPr>
          <a:lstStyle/>
          <a:p>
            <a:pPr algn="r"/>
            <a:r>
              <a:rPr lang="ar-MA" sz="2800" b="1" dirty="0"/>
              <a:t>خطة العمل المقترحة </a:t>
            </a:r>
            <a:r>
              <a:rPr lang="ar-MA" sz="2800" b="1" dirty="0" smtClean="0"/>
              <a:t>للنهوض </a:t>
            </a:r>
            <a:r>
              <a:rPr lang="ar-MA" sz="2800" b="1" dirty="0"/>
              <a:t>بوضعية النساء في وضعية </a:t>
            </a:r>
            <a:r>
              <a:rPr lang="ar-MA" sz="2800" b="1" dirty="0" smtClean="0"/>
              <a:t>هشة 2019-2021 </a:t>
            </a:r>
            <a:r>
              <a:rPr lang="ar-MA" sz="2800" dirty="0" smtClean="0"/>
              <a:t> </a:t>
            </a:r>
            <a:endParaRPr lang="fr-FR" sz="2800" dirty="0"/>
          </a:p>
        </p:txBody>
      </p:sp>
      <p:graphicFrame>
        <p:nvGraphicFramePr>
          <p:cNvPr id="4" name="Tableau 3"/>
          <p:cNvGraphicFramePr>
            <a:graphicFrameLocks noGrp="1"/>
          </p:cNvGraphicFramePr>
          <p:nvPr>
            <p:extLst>
              <p:ext uri="{D42A27DB-BD31-4B8C-83A1-F6EECF244321}">
                <p14:modId xmlns:p14="http://schemas.microsoft.com/office/powerpoint/2010/main" val="2697075510"/>
              </p:ext>
            </p:extLst>
          </p:nvPr>
        </p:nvGraphicFramePr>
        <p:xfrm>
          <a:off x="527538" y="1207479"/>
          <a:ext cx="11383108" cy="4670472"/>
        </p:xfrm>
        <a:graphic>
          <a:graphicData uri="http://schemas.openxmlformats.org/drawingml/2006/table">
            <a:tbl>
              <a:tblPr firstRow="1" bandRow="1">
                <a:tableStyleId>{72833802-FEF1-4C79-8D5D-14CF1EAF98D9}</a:tableStyleId>
              </a:tblPr>
              <a:tblGrid>
                <a:gridCol w="2134334"/>
                <a:gridCol w="280620"/>
                <a:gridCol w="3276600"/>
                <a:gridCol w="5691554"/>
              </a:tblGrid>
              <a:tr h="437662">
                <a:tc gridSpan="2">
                  <a:txBody>
                    <a:bodyPr/>
                    <a:lstStyle/>
                    <a:p>
                      <a:r>
                        <a:rPr lang="ar-MA" sz="1600" dirty="0" smtClean="0"/>
                        <a:t>التكلفة المالية المقدرة </a:t>
                      </a:r>
                      <a:endParaRPr lang="fr-FR" sz="1400" dirty="0"/>
                    </a:p>
                  </a:txBody>
                  <a:tcPr/>
                </a:tc>
                <a:tc hMerge="1">
                  <a:txBody>
                    <a:bodyPr/>
                    <a:lstStyle/>
                    <a:p>
                      <a:pPr algn="r"/>
                      <a:endParaRPr lang="fr-FR" sz="1800" dirty="0"/>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800" kern="1200" spc="-100" dirty="0" smtClean="0"/>
                        <a:t>بطاقة</a:t>
                      </a:r>
                      <a:r>
                        <a:rPr lang="ar-MA" sz="1800" kern="1200" spc="-100" baseline="0" dirty="0" smtClean="0"/>
                        <a:t> المشروع</a:t>
                      </a:r>
                      <a:endParaRPr lang="fr-FR" sz="1800" dirty="0" smtClean="0"/>
                    </a:p>
                  </a:txBody>
                  <a:tcPr/>
                </a:tc>
                <a:tc hMerge="1">
                  <a:txBody>
                    <a:bodyPr/>
                    <a:lstStyle/>
                    <a:p>
                      <a:endParaRPr lang="fr-FR"/>
                    </a:p>
                  </a:txBody>
                  <a:tcPr/>
                </a:tc>
              </a:tr>
              <a:tr h="364718">
                <a:tc>
                  <a:txBody>
                    <a:bodyPr/>
                    <a:lstStyle/>
                    <a:p>
                      <a:r>
                        <a:rPr lang="ar-MA" sz="1400" b="1" dirty="0" smtClean="0"/>
                        <a:t>20 مليون درهم</a:t>
                      </a:r>
                      <a:endParaRPr lang="fr-FR" sz="1400" b="1" dirty="0"/>
                    </a:p>
                  </a:txBody>
                  <a:tcPr/>
                </a:tc>
                <a:tc gridSpan="3">
                  <a:txBody>
                    <a:bodyPr/>
                    <a:lstStyle/>
                    <a:p>
                      <a:pPr marL="0" lvl="0" indent="0" algn="r">
                        <a:buClr>
                          <a:srgbClr val="93A299"/>
                        </a:buClr>
                        <a:buNone/>
                      </a:pPr>
                      <a:r>
                        <a:rPr lang="ar-MA" sz="1400" b="1" dirty="0" smtClean="0">
                          <a:solidFill>
                            <a:srgbClr val="292934"/>
                          </a:solidFill>
                        </a:rPr>
                        <a:t>مشروع النهوض بأوضاع العاملات بباب سبتة المحتلة</a:t>
                      </a:r>
                      <a:endParaRPr lang="ar-MA" sz="1400" b="1" dirty="0" smtClean="0">
                        <a:solidFill>
                          <a:srgbClr val="292934"/>
                        </a:solidFill>
                      </a:endParaRPr>
                    </a:p>
                  </a:txBody>
                  <a:tcPr/>
                </a:tc>
                <a:tc hMerge="1">
                  <a:txBody>
                    <a:bodyPr/>
                    <a:lstStyle/>
                    <a:p>
                      <a:endParaRPr lang="fr-FR"/>
                    </a:p>
                  </a:txBody>
                  <a:tcPr/>
                </a:tc>
                <a:tc hMerge="1">
                  <a:txBody>
                    <a:bodyPr/>
                    <a:lstStyle/>
                    <a:p>
                      <a:endParaRPr lang="fr-FR"/>
                    </a:p>
                  </a:txBody>
                  <a:tcPr/>
                </a:tc>
              </a:tr>
              <a:tr h="428541">
                <a:tc>
                  <a:txBody>
                    <a:bodyPr/>
                    <a:lstStyle/>
                    <a:p>
                      <a:r>
                        <a:rPr lang="ar-MA" sz="1400" dirty="0" smtClean="0"/>
                        <a:t>مليون درهم</a:t>
                      </a:r>
                      <a:r>
                        <a:rPr lang="fr-FR" sz="1400" dirty="0" smtClean="0"/>
                        <a:t> </a:t>
                      </a:r>
                      <a:r>
                        <a:rPr lang="ar-MA" sz="1400" dirty="0" smtClean="0"/>
                        <a:t>20</a:t>
                      </a:r>
                      <a:endParaRPr lang="fr-FR" sz="1400" b="0" dirty="0"/>
                    </a:p>
                  </a:txBody>
                  <a:tcPr/>
                </a:tc>
                <a:tc gridSpan="3">
                  <a:txBody>
                    <a:bodyPr/>
                    <a:lstStyle/>
                    <a:p>
                      <a:pPr marL="0" marR="0" lvl="0" indent="0" algn="r" defTabSz="914400" rtl="0" eaLnBrk="1" fontAlgn="auto" latinLnBrk="0" hangingPunct="1">
                        <a:lnSpc>
                          <a:spcPct val="100000"/>
                        </a:lnSpc>
                        <a:spcBef>
                          <a:spcPts val="0"/>
                        </a:spcBef>
                        <a:spcAft>
                          <a:spcPts val="0"/>
                        </a:spcAft>
                        <a:buClr>
                          <a:srgbClr val="93A299"/>
                        </a:buClr>
                        <a:buSzTx/>
                        <a:buFontTx/>
                        <a:buNone/>
                        <a:tabLst/>
                        <a:defRPr/>
                      </a:pPr>
                      <a:r>
                        <a:rPr lang="ar-MA" sz="1400" dirty="0" smtClean="0">
                          <a:solidFill>
                            <a:srgbClr val="292934"/>
                          </a:solidFill>
                        </a:rPr>
                        <a:t>إجراء دراسة حول ظاهرة «حاملات البضائع» في باب سبتة المحتلة مع تحديد آليات لوقف الاستقطاب لهذه المهنة</a:t>
                      </a:r>
                    </a:p>
                  </a:txBody>
                  <a:tcPr/>
                </a:tc>
                <a:tc hMerge="1">
                  <a:txBody>
                    <a:bodyPr/>
                    <a:lstStyle/>
                    <a:p>
                      <a:endParaRPr lang="fr-FR"/>
                    </a:p>
                  </a:txBody>
                  <a:tcPr/>
                </a:tc>
                <a:tc hMerge="1">
                  <a:txBody>
                    <a:bodyPr/>
                    <a:lstStyle/>
                    <a:p>
                      <a:endParaRPr lang="fr-FR"/>
                    </a:p>
                  </a:txBody>
                  <a:tcPr/>
                </a:tc>
              </a:tr>
              <a:tr h="1343465">
                <a:tc gridSpan="4">
                  <a:txBody>
                    <a:bodyPr/>
                    <a:lstStyle/>
                    <a:p>
                      <a:pPr marL="0" algn="r" defTabSz="914400" rtl="1" eaLnBrk="1" latinLnBrk="0" hangingPunct="1"/>
                      <a:r>
                        <a:rPr lang="ar-MA" sz="1400" b="1" kern="1200" dirty="0" smtClean="0"/>
                        <a:t>الأنشطة المبرمجة</a:t>
                      </a:r>
                    </a:p>
                    <a:p>
                      <a:pPr marL="0" lvl="0" indent="0" algn="r">
                        <a:buClr>
                          <a:srgbClr val="93A299"/>
                        </a:buClr>
                        <a:buNone/>
                      </a:pPr>
                      <a:r>
                        <a:rPr lang="ar-MA" sz="1400" dirty="0" smtClean="0">
                          <a:solidFill>
                            <a:srgbClr val="292934"/>
                          </a:solidFill>
                        </a:rPr>
                        <a:t>_ إجراء دراسة من قبل فريق متعدد التخصصات يضم الجوانب القانونية والدبلوماسية والاجتماعية والاقتصادية والنفسية حول هذه الظاهرة من أجل الخروج بسيناريوهات للقضاء عليها</a:t>
                      </a:r>
                    </a:p>
                    <a:p>
                      <a:pPr marL="0" lvl="0" indent="0" algn="r">
                        <a:buClr>
                          <a:srgbClr val="93A299"/>
                        </a:buClr>
                        <a:buNone/>
                      </a:pPr>
                      <a:r>
                        <a:rPr lang="ar-MA" sz="1400" dirty="0" smtClean="0">
                          <a:solidFill>
                            <a:srgbClr val="292934"/>
                          </a:solidFill>
                        </a:rPr>
                        <a:t>_ بالاشتراك مع السلطات المحلية والعمالة، إعداد قائمة رسمية للعاملات في معبر سبتة مع تحديد آليات لوقف الاستقطاب لهذه المهنة مع تنظيم حملات تحسيسية للحد من الاستقطاب</a:t>
                      </a:r>
                      <a:endParaRPr lang="fr-FR" sz="1400" dirty="0" smtClean="0">
                        <a:solidFill>
                          <a:srgbClr val="292934"/>
                        </a:solidFill>
                      </a:endParaRPr>
                    </a:p>
                    <a:p>
                      <a:pPr marL="0" lvl="0" indent="0" algn="r">
                        <a:buClr>
                          <a:srgbClr val="93A299"/>
                        </a:buClr>
                        <a:buNone/>
                      </a:pPr>
                      <a:r>
                        <a:rPr lang="ar-MA" sz="1400" kern="1200" dirty="0" smtClean="0">
                          <a:solidFill>
                            <a:srgbClr val="292934"/>
                          </a:solidFill>
                          <a:latin typeface="+mn-lt"/>
                          <a:ea typeface="+mn-ea"/>
                          <a:cs typeface="+mn-cs"/>
                        </a:rPr>
                        <a:t>_ إنشاء وحدة استماع للنساء والفتيات ضحايا العنف بالقرب من الموقع وتقديم الدعم النفسي والاجتماعي المناسب </a:t>
                      </a:r>
                      <a:endParaRPr lang="ar-MA" sz="1600" kern="1200" dirty="0" smtClean="0">
                        <a:solidFill>
                          <a:srgbClr val="292934"/>
                        </a:solidFill>
                        <a:latin typeface="+mn-lt"/>
                        <a:ea typeface="+mn-ea"/>
                        <a:cs typeface="+mn-cs"/>
                      </a:endParaRPr>
                    </a:p>
                    <a:p>
                      <a:pPr marL="0" lvl="0" indent="0" algn="r">
                        <a:buClr>
                          <a:srgbClr val="93A299"/>
                        </a:buClr>
                        <a:buNone/>
                      </a:pPr>
                      <a:r>
                        <a:rPr lang="ar-MA" sz="1400" dirty="0" smtClean="0">
                          <a:solidFill>
                            <a:srgbClr val="292934"/>
                          </a:solidFill>
                        </a:rPr>
                        <a:t>_ تعزيز</a:t>
                      </a:r>
                      <a:r>
                        <a:rPr lang="ar-MA" sz="1400" baseline="0" dirty="0" smtClean="0">
                          <a:solidFill>
                            <a:srgbClr val="292934"/>
                          </a:solidFill>
                        </a:rPr>
                        <a:t> الحوار والتشاور بين الجهة والهيئات الوطنية كالبرلمان, المجلس الوطني لحقوق الأنسان, الوزارات المعنية, الدبلوماسية المغربية.... </a:t>
                      </a:r>
                    </a:p>
                    <a:p>
                      <a:pPr marL="0" lvl="0" indent="0" algn="r">
                        <a:buClr>
                          <a:srgbClr val="93A299"/>
                        </a:buClr>
                        <a:buNone/>
                      </a:pPr>
                      <a:r>
                        <a:rPr lang="ar-MA" sz="1400" baseline="0" dirty="0" smtClean="0">
                          <a:solidFill>
                            <a:srgbClr val="292934"/>
                          </a:solidFill>
                        </a:rPr>
                        <a:t>_ اقتراح "بديل اقتصادي" لهؤلاء النساء</a:t>
                      </a:r>
                    </a:p>
                  </a:txBody>
                  <a:tcPr/>
                </a:tc>
                <a:tc hMerge="1">
                  <a:txBody>
                    <a:bodyPr/>
                    <a:lstStyle/>
                    <a:p>
                      <a:pPr marL="0" algn="r" defTabSz="914400" rtl="1" eaLnBrk="1" latinLnBrk="0" hangingPunct="1"/>
                      <a:endParaRPr lang="ar-MA" sz="1400" kern="1200" dirty="0" smtClean="0">
                        <a:solidFill>
                          <a:schemeClr val="dk1"/>
                        </a:solidFill>
                        <a:latin typeface="+mn-lt"/>
                        <a:ea typeface="+mn-ea"/>
                        <a:cs typeface="+mn-cs"/>
                      </a:endParaRPr>
                    </a:p>
                  </a:txBody>
                  <a:tcPr/>
                </a:tc>
                <a:tc hMerge="1">
                  <a:txBody>
                    <a:bodyPr/>
                    <a:lstStyle/>
                    <a:p>
                      <a:endParaRPr lang="fr-FR"/>
                    </a:p>
                  </a:txBody>
                  <a:tcPr/>
                </a:tc>
                <a:tc hMerge="1">
                  <a:txBody>
                    <a:bodyPr/>
                    <a:lstStyle/>
                    <a:p>
                      <a:endParaRPr lang="fr-FR"/>
                    </a:p>
                  </a:txBody>
                  <a:tcPr/>
                </a:tc>
              </a:tr>
              <a:tr h="1641231">
                <a:tc gridSpan="3">
                  <a:txBody>
                    <a:bodyPr/>
                    <a:lstStyle/>
                    <a:p>
                      <a:pPr marL="0" algn="r" defTabSz="914400" rtl="1" eaLnBrk="1" latinLnBrk="0" hangingPunct="1"/>
                      <a:endParaRPr lang="ar-MA" sz="1400" kern="1200" baseline="0" dirty="0" smtClean="0">
                        <a:solidFill>
                          <a:schemeClr val="dk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ar-MA" sz="1400" dirty="0" smtClean="0"/>
                    </a:p>
                  </a:txBody>
                  <a:tcPr/>
                </a:tc>
                <a:tc hMerge="1">
                  <a:txBody>
                    <a:bodyPr/>
                    <a:lstStyle/>
                    <a:p>
                      <a:endParaRPr lang="fr-FR"/>
                    </a:p>
                  </a:txBody>
                  <a:tcPr/>
                </a:tc>
                <a:tc hMerge="1">
                  <a:txBody>
                    <a:bodyPr/>
                    <a:lstStyle/>
                    <a:p>
                      <a:endParaRPr lang="fr-FR"/>
                    </a:p>
                  </a:txBody>
                  <a:tcPr/>
                </a:tc>
                <a:tc>
                  <a:txBody>
                    <a:bodyPr/>
                    <a:lstStyle/>
                    <a:p>
                      <a:pPr marL="0" algn="r" defTabSz="914400" rtl="1" eaLnBrk="1" latinLnBrk="0" hangingPunct="1"/>
                      <a:r>
                        <a:rPr lang="ar-MA" sz="1400" b="1" kern="1200" dirty="0" smtClean="0">
                          <a:solidFill>
                            <a:schemeClr val="dk1"/>
                          </a:solidFill>
                          <a:latin typeface="+mn-lt"/>
                          <a:ea typeface="+mn-ea"/>
                          <a:cs typeface="+mn-cs"/>
                        </a:rPr>
                        <a:t>الشركاء </a:t>
                      </a:r>
                    </a:p>
                    <a:p>
                      <a:pPr marL="0" algn="r" defTabSz="914400" rtl="1" eaLnBrk="1" latinLnBrk="0" hangingPunct="1"/>
                      <a:r>
                        <a:rPr lang="ar-MA" sz="1400" kern="1200" dirty="0" smtClean="0">
                          <a:solidFill>
                            <a:schemeClr val="dk1"/>
                          </a:solidFill>
                          <a:latin typeface="+mn-lt"/>
                          <a:ea typeface="+mn-ea"/>
                          <a:cs typeface="+mn-cs"/>
                        </a:rPr>
                        <a:t>مجلس الجهة</a:t>
                      </a:r>
                    </a:p>
                    <a:p>
                      <a:pPr marL="0" algn="r" defTabSz="914400" rtl="1" eaLnBrk="1" latinLnBrk="0" hangingPunct="1"/>
                      <a:r>
                        <a:rPr lang="ar-MA" sz="1400" kern="1200" dirty="0" smtClean="0">
                          <a:solidFill>
                            <a:schemeClr val="dk1"/>
                          </a:solidFill>
                          <a:latin typeface="+mn-lt"/>
                          <a:ea typeface="+mn-ea"/>
                          <a:cs typeface="+mn-cs"/>
                        </a:rPr>
                        <a:t>عمالة</a:t>
                      </a:r>
                      <a:r>
                        <a:rPr lang="ar-MA" sz="1400" kern="1200" baseline="0" dirty="0" smtClean="0">
                          <a:solidFill>
                            <a:schemeClr val="dk1"/>
                          </a:solidFill>
                          <a:latin typeface="+mn-lt"/>
                          <a:ea typeface="+mn-ea"/>
                          <a:cs typeface="+mn-cs"/>
                        </a:rPr>
                        <a:t> مضيق-</a:t>
                      </a:r>
                      <a:r>
                        <a:rPr lang="ar-MA" sz="1400" kern="1200" baseline="0" dirty="0" err="1" smtClean="0">
                          <a:solidFill>
                            <a:schemeClr val="dk1"/>
                          </a:solidFill>
                          <a:latin typeface="+mn-lt"/>
                          <a:ea typeface="+mn-ea"/>
                          <a:cs typeface="+mn-cs"/>
                        </a:rPr>
                        <a:t>فنيدق</a:t>
                      </a:r>
                      <a:endParaRPr lang="ar-MA" sz="1400" kern="1200" dirty="0" smtClean="0">
                        <a:solidFill>
                          <a:schemeClr val="dk1"/>
                        </a:solidFill>
                        <a:latin typeface="+mn-lt"/>
                        <a:ea typeface="+mn-ea"/>
                        <a:cs typeface="+mn-cs"/>
                      </a:endParaRPr>
                    </a:p>
                    <a:p>
                      <a:pPr marL="0" algn="r" defTabSz="914400" rtl="1" eaLnBrk="1" latinLnBrk="0" hangingPunct="1"/>
                      <a:r>
                        <a:rPr lang="ar-MA" sz="1400" dirty="0" smtClean="0"/>
                        <a:t>وزارة الداخلية </a:t>
                      </a:r>
                    </a:p>
                    <a:p>
                      <a:pPr marL="0" marR="0" indent="0" algn="r" defTabSz="914400" rtl="1" eaLnBrk="1" fontAlgn="auto" latinLnBrk="0" hangingPunct="1">
                        <a:lnSpc>
                          <a:spcPct val="100000"/>
                        </a:lnSpc>
                        <a:spcBef>
                          <a:spcPts val="0"/>
                        </a:spcBef>
                        <a:spcAft>
                          <a:spcPts val="0"/>
                        </a:spcAft>
                        <a:buClrTx/>
                        <a:buSzTx/>
                        <a:buFontTx/>
                        <a:buNone/>
                        <a:tabLst/>
                        <a:defRPr/>
                      </a:pPr>
                      <a:r>
                        <a:rPr lang="ar-MA" sz="1400" kern="1200" dirty="0" smtClean="0">
                          <a:solidFill>
                            <a:schemeClr val="tx1"/>
                          </a:solidFill>
                          <a:latin typeface="+mn-lt"/>
                          <a:ea typeface="+mn-ea"/>
                          <a:cs typeface="+mn-cs"/>
                        </a:rPr>
                        <a:t>وزارة التضامن والمرأة والأسرة والتنمية الاجتماعية </a:t>
                      </a:r>
                    </a:p>
                    <a:p>
                      <a:pPr marL="0" marR="0" indent="0" algn="r" defTabSz="914400" rtl="1" eaLnBrk="1" fontAlgn="auto" latinLnBrk="0" hangingPunct="1">
                        <a:lnSpc>
                          <a:spcPct val="100000"/>
                        </a:lnSpc>
                        <a:spcBef>
                          <a:spcPts val="0"/>
                        </a:spcBef>
                        <a:spcAft>
                          <a:spcPts val="0"/>
                        </a:spcAft>
                        <a:buClrTx/>
                        <a:buSzTx/>
                        <a:buFontTx/>
                        <a:buNone/>
                        <a:tabLst/>
                        <a:defRPr/>
                      </a:pPr>
                      <a:r>
                        <a:rPr lang="ar-MA" sz="1400" dirty="0" smtClean="0"/>
                        <a:t>الجمعيات </a:t>
                      </a:r>
                    </a:p>
                    <a:p>
                      <a:pPr marL="0" marR="0" indent="0" algn="r" defTabSz="914400" rtl="1" eaLnBrk="1" fontAlgn="auto" latinLnBrk="0" hangingPunct="1">
                        <a:lnSpc>
                          <a:spcPct val="100000"/>
                        </a:lnSpc>
                        <a:spcBef>
                          <a:spcPts val="0"/>
                        </a:spcBef>
                        <a:spcAft>
                          <a:spcPts val="0"/>
                        </a:spcAft>
                        <a:buClrTx/>
                        <a:buSzTx/>
                        <a:buFontTx/>
                        <a:buNone/>
                        <a:tabLst/>
                        <a:defRPr/>
                      </a:pPr>
                      <a:r>
                        <a:rPr lang="ar-MA" sz="1400" dirty="0" smtClean="0"/>
                        <a:t>منظمات ومانحين </a:t>
                      </a:r>
                    </a:p>
                  </a:txBody>
                  <a:tcPr/>
                </a:tc>
              </a:tr>
            </a:tbl>
          </a:graphicData>
        </a:graphic>
      </p:graphicFrame>
    </p:spTree>
    <p:extLst>
      <p:ext uri="{BB962C8B-B14F-4D97-AF65-F5344CB8AC3E}">
        <p14:creationId xmlns:p14="http://schemas.microsoft.com/office/powerpoint/2010/main" val="3500462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E38D5E-BBD1-E440-8277-522127BF9871}"/>
              </a:ext>
            </a:extLst>
          </p:cNvPr>
          <p:cNvSpPr>
            <a:spLocks noGrp="1"/>
          </p:cNvSpPr>
          <p:nvPr>
            <p:ph type="title"/>
          </p:nvPr>
        </p:nvSpPr>
        <p:spPr/>
        <p:txBody>
          <a:bodyPr>
            <a:normAutofit/>
          </a:bodyPr>
          <a:lstStyle/>
          <a:p>
            <a:pPr algn="ctr"/>
            <a:r>
              <a:rPr lang="ar-MA" dirty="0" smtClean="0"/>
              <a:t>تقديم </a:t>
            </a:r>
            <a:r>
              <a:rPr lang="fr-FR" dirty="0" smtClean="0"/>
              <a:t> </a:t>
            </a:r>
            <a:endParaRPr lang="fr-FR" dirty="0"/>
          </a:p>
        </p:txBody>
      </p:sp>
      <p:sp>
        <p:nvSpPr>
          <p:cNvPr id="11" name="Espace réservé du texte 3"/>
          <p:cNvSpPr txBox="1">
            <a:spLocks/>
          </p:cNvSpPr>
          <p:nvPr/>
        </p:nvSpPr>
        <p:spPr>
          <a:xfrm>
            <a:off x="257908" y="1616751"/>
            <a:ext cx="4117214" cy="576262"/>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ar-MA" sz="1400" b="1" dirty="0" smtClean="0"/>
              <a:t>نبذة عن المهمة</a:t>
            </a:r>
            <a:endParaRPr lang="fr-FR" sz="1400" b="1" dirty="0"/>
          </a:p>
        </p:txBody>
      </p:sp>
      <p:sp>
        <p:nvSpPr>
          <p:cNvPr id="12" name="Espace réservé du contenu 2"/>
          <p:cNvSpPr>
            <a:spLocks noGrp="1"/>
          </p:cNvSpPr>
          <p:nvPr>
            <p:ph sz="half" idx="4294967295"/>
          </p:nvPr>
        </p:nvSpPr>
        <p:spPr>
          <a:xfrm>
            <a:off x="257908" y="2374282"/>
            <a:ext cx="4140660" cy="3894361"/>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marL="0" indent="0" algn="r">
              <a:buNone/>
            </a:pPr>
            <a:r>
              <a:rPr lang="ar-MA" sz="1500" b="1" dirty="0" smtClean="0">
                <a:solidFill>
                  <a:schemeClr val="accent1">
                    <a:lumMod val="50000"/>
                  </a:schemeClr>
                </a:solidFill>
              </a:rPr>
              <a:t>02 مراحل </a:t>
            </a:r>
          </a:p>
          <a:p>
            <a:pPr marL="274320" lvl="1" indent="0" algn="r">
              <a:buNone/>
            </a:pPr>
            <a:r>
              <a:rPr lang="ar-MA" sz="1400" dirty="0">
                <a:solidFill>
                  <a:schemeClr val="accent1">
                    <a:lumMod val="50000"/>
                  </a:schemeClr>
                </a:solidFill>
              </a:rPr>
              <a:t>مرحلة التشخيص </a:t>
            </a:r>
          </a:p>
          <a:p>
            <a:pPr marL="274320" lvl="1" indent="0" algn="r">
              <a:buNone/>
            </a:pPr>
            <a:r>
              <a:rPr lang="ar-MA" sz="1400" dirty="0">
                <a:solidFill>
                  <a:schemeClr val="accent1">
                    <a:lumMod val="50000"/>
                  </a:schemeClr>
                </a:solidFill>
              </a:rPr>
              <a:t>مرحلة وضع </a:t>
            </a:r>
            <a:r>
              <a:rPr lang="ar-MA" sz="1400" dirty="0" smtClean="0">
                <a:solidFill>
                  <a:schemeClr val="accent1">
                    <a:lumMod val="50000"/>
                  </a:schemeClr>
                </a:solidFill>
              </a:rPr>
              <a:t>الاستراتيجية </a:t>
            </a:r>
            <a:endParaRPr lang="ar-MA" sz="1400" dirty="0">
              <a:solidFill>
                <a:schemeClr val="accent1">
                  <a:lumMod val="50000"/>
                </a:schemeClr>
              </a:solidFill>
            </a:endParaRPr>
          </a:p>
          <a:p>
            <a:pPr marL="0" indent="0">
              <a:buNone/>
            </a:pPr>
            <a:endParaRPr lang="ar-MA" sz="1500" b="1" dirty="0">
              <a:solidFill>
                <a:schemeClr val="accent1">
                  <a:lumMod val="50000"/>
                </a:schemeClr>
              </a:solidFill>
            </a:endParaRPr>
          </a:p>
          <a:p>
            <a:pPr marL="0" indent="0" algn="r">
              <a:buNone/>
            </a:pPr>
            <a:r>
              <a:rPr lang="ar-MA" sz="1400" b="1" dirty="0" smtClean="0">
                <a:solidFill>
                  <a:schemeClr val="accent1">
                    <a:lumMod val="50000"/>
                  </a:schemeClr>
                </a:solidFill>
              </a:rPr>
              <a:t>أطار المرجعي للتحليل</a:t>
            </a:r>
          </a:p>
          <a:p>
            <a:pPr marL="274320" lvl="1" indent="0" algn="r">
              <a:spcAft>
                <a:spcPts val="0"/>
              </a:spcAft>
              <a:buNone/>
            </a:pPr>
            <a:r>
              <a:rPr lang="ar-MA" sz="1400" dirty="0" smtClean="0">
                <a:solidFill>
                  <a:schemeClr val="accent1">
                    <a:lumMod val="50000"/>
                  </a:schemeClr>
                </a:solidFill>
              </a:rPr>
              <a:t>الفارق في الولوج للخدمات الاجتماعية</a:t>
            </a:r>
            <a:r>
              <a:rPr lang="fr-FR" sz="1400" dirty="0" smtClean="0">
                <a:solidFill>
                  <a:schemeClr val="accent1">
                    <a:lumMod val="50000"/>
                  </a:schemeClr>
                </a:solidFill>
              </a:rPr>
              <a:t> </a:t>
            </a:r>
          </a:p>
          <a:p>
            <a:pPr marL="274320" lvl="1" indent="0" algn="r">
              <a:spcAft>
                <a:spcPts val="0"/>
              </a:spcAft>
              <a:buNone/>
            </a:pPr>
            <a:r>
              <a:rPr lang="ar-MA" sz="1400" dirty="0" smtClean="0">
                <a:solidFill>
                  <a:schemeClr val="accent1">
                    <a:lumMod val="50000"/>
                  </a:schemeClr>
                </a:solidFill>
              </a:rPr>
              <a:t>الفارق في الحصول على الموارد الاقتصادية </a:t>
            </a:r>
          </a:p>
          <a:p>
            <a:pPr marL="274320" lvl="1" indent="0" algn="r">
              <a:spcAft>
                <a:spcPts val="0"/>
              </a:spcAft>
              <a:buNone/>
            </a:pPr>
            <a:r>
              <a:rPr lang="ar-MA" sz="1400" dirty="0" smtClean="0">
                <a:solidFill>
                  <a:schemeClr val="accent1">
                    <a:lumMod val="50000"/>
                  </a:schemeClr>
                </a:solidFill>
              </a:rPr>
              <a:t>تحليل ظواهر العنف و التمييز </a:t>
            </a:r>
          </a:p>
          <a:p>
            <a:pPr marL="274320" lvl="1" indent="0" algn="r">
              <a:spcAft>
                <a:spcPts val="0"/>
              </a:spcAft>
              <a:buNone/>
            </a:pPr>
            <a:endParaRPr lang="ar-MA" sz="1400" dirty="0" smtClean="0">
              <a:solidFill>
                <a:schemeClr val="accent1">
                  <a:lumMod val="50000"/>
                </a:schemeClr>
              </a:solidFill>
            </a:endParaRPr>
          </a:p>
          <a:p>
            <a:pPr marL="274320" lvl="1" indent="0" algn="r">
              <a:spcAft>
                <a:spcPts val="0"/>
              </a:spcAft>
              <a:buNone/>
            </a:pPr>
            <a:r>
              <a:rPr lang="ar-MA" sz="1400" b="1" dirty="0">
                <a:solidFill>
                  <a:schemeClr val="accent1">
                    <a:lumMod val="50000"/>
                  </a:schemeClr>
                </a:solidFill>
              </a:rPr>
              <a:t>المنهجية</a:t>
            </a:r>
          </a:p>
          <a:p>
            <a:pPr marL="274320" lvl="1" indent="0" algn="r">
              <a:spcAft>
                <a:spcPts val="0"/>
              </a:spcAft>
              <a:buNone/>
            </a:pPr>
            <a:r>
              <a:rPr lang="ar-MA" sz="1400" dirty="0" smtClean="0">
                <a:solidFill>
                  <a:schemeClr val="accent1">
                    <a:lumMod val="50000"/>
                  </a:schemeClr>
                </a:solidFill>
              </a:rPr>
              <a:t>تحليل المعطيات والتقارير المتوفرة</a:t>
            </a:r>
          </a:p>
          <a:p>
            <a:pPr marL="274320" lvl="1" indent="0" algn="r">
              <a:spcAft>
                <a:spcPts val="0"/>
              </a:spcAft>
              <a:buNone/>
            </a:pPr>
            <a:r>
              <a:rPr lang="ar-MA" sz="1400" dirty="0" smtClean="0">
                <a:solidFill>
                  <a:schemeClr val="accent1">
                    <a:lumMod val="50000"/>
                  </a:schemeClr>
                </a:solidFill>
              </a:rPr>
              <a:t>لقاءات مع المتدخلين من القطاع العام والمجتمع  المدني وبعض الأشخاص المعنيين </a:t>
            </a:r>
          </a:p>
          <a:p>
            <a:pPr>
              <a:buFont typeface="Arial" panose="020B0604020202020204" pitchFamily="34" charset="0"/>
              <a:buChar char="•"/>
            </a:pPr>
            <a:endParaRPr lang="fr-FR" b="1" dirty="0"/>
          </a:p>
          <a:p>
            <a:pPr marL="0" indent="0">
              <a:buNone/>
            </a:pPr>
            <a:endParaRPr lang="fr-FR" dirty="0"/>
          </a:p>
          <a:p>
            <a:pPr marL="0" indent="0">
              <a:buNone/>
            </a:pPr>
            <a:endParaRPr lang="fr-FR" dirty="0"/>
          </a:p>
          <a:p>
            <a:pPr marL="0" indent="0">
              <a:buNone/>
            </a:pPr>
            <a:endParaRPr lang="fr-FR" dirty="0"/>
          </a:p>
        </p:txBody>
      </p:sp>
      <p:sp>
        <p:nvSpPr>
          <p:cNvPr id="13" name="Espace réservé du texte 4"/>
          <p:cNvSpPr txBox="1">
            <a:spLocks/>
          </p:cNvSpPr>
          <p:nvPr/>
        </p:nvSpPr>
        <p:spPr>
          <a:xfrm>
            <a:off x="4777891" y="1610613"/>
            <a:ext cx="4007222" cy="576262"/>
          </a:xfrm>
          <a:prstGeom prst="rect">
            <a:avLst/>
          </a:prstGeom>
          <a:effectLst>
            <a:outerShdw blurRad="50800" dir="1440000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ar-MA" sz="1400" b="1" dirty="0" smtClean="0"/>
              <a:t>الفئات المستهدفة </a:t>
            </a:r>
            <a:endParaRPr lang="fr-FR" sz="1400" b="1" dirty="0"/>
          </a:p>
        </p:txBody>
      </p:sp>
      <p:graphicFrame>
        <p:nvGraphicFramePr>
          <p:cNvPr id="18" name="Espace réservé du contenu 17"/>
          <p:cNvGraphicFramePr>
            <a:graphicFrameLocks noGrp="1"/>
          </p:cNvGraphicFramePr>
          <p:nvPr>
            <p:ph sz="quarter" idx="4294967295"/>
            <p:extLst>
              <p:ext uri="{D42A27DB-BD31-4B8C-83A1-F6EECF244321}">
                <p14:modId xmlns:p14="http://schemas.microsoft.com/office/powerpoint/2010/main" val="700088747"/>
              </p:ext>
            </p:extLst>
          </p:nvPr>
        </p:nvGraphicFramePr>
        <p:xfrm>
          <a:off x="4825950" y="2367210"/>
          <a:ext cx="4006850" cy="3895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Espace réservé du texte 3"/>
          <p:cNvSpPr txBox="1">
            <a:spLocks/>
          </p:cNvSpPr>
          <p:nvPr/>
        </p:nvSpPr>
        <p:spPr>
          <a:xfrm>
            <a:off x="9255243" y="1598615"/>
            <a:ext cx="2232153" cy="576261"/>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ar-MA" sz="1400" b="1" dirty="0" smtClean="0"/>
              <a:t>نتائج المهمة</a:t>
            </a:r>
            <a:endParaRPr lang="fr-FR" sz="1400" b="1" dirty="0"/>
          </a:p>
        </p:txBody>
      </p:sp>
      <p:sp>
        <p:nvSpPr>
          <p:cNvPr id="27" name="Espace réservé du contenu 2"/>
          <p:cNvSpPr>
            <a:spLocks noGrp="1"/>
          </p:cNvSpPr>
          <p:nvPr>
            <p:ph sz="half" idx="4294967295"/>
          </p:nvPr>
        </p:nvSpPr>
        <p:spPr>
          <a:xfrm>
            <a:off x="9286504" y="2293750"/>
            <a:ext cx="2200892" cy="3866735"/>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fr-FR" sz="1500" b="1" dirty="0">
              <a:solidFill>
                <a:schemeClr val="accent1">
                  <a:lumMod val="50000"/>
                </a:schemeClr>
              </a:solidFill>
            </a:endParaRPr>
          </a:p>
          <a:p>
            <a:pPr marL="0" indent="0" algn="r">
              <a:buNone/>
            </a:pPr>
            <a:r>
              <a:rPr lang="ar-MA" sz="1800" dirty="0" smtClean="0"/>
              <a:t>تقرير مفصل يقدم نتائج التشخيص</a:t>
            </a:r>
          </a:p>
          <a:p>
            <a:pPr marL="0" indent="0">
              <a:buNone/>
            </a:pPr>
            <a:endParaRPr lang="ar-MA" sz="1800" dirty="0"/>
          </a:p>
          <a:p>
            <a:pPr marL="0" indent="0" algn="r">
              <a:buNone/>
            </a:pPr>
            <a:r>
              <a:rPr lang="ar-MA" sz="1800" dirty="0" smtClean="0"/>
              <a:t>تقرير يقدم الاستراتيجية</a:t>
            </a:r>
            <a:endParaRPr lang="fr-FR" sz="1800" dirty="0"/>
          </a:p>
          <a:p>
            <a:pPr marL="0" indent="0">
              <a:buNone/>
            </a:pPr>
            <a:endParaRPr lang="fr-FR" dirty="0"/>
          </a:p>
        </p:txBody>
      </p:sp>
    </p:spTree>
    <p:extLst>
      <p:ext uri="{BB962C8B-B14F-4D97-AF65-F5344CB8AC3E}">
        <p14:creationId xmlns:p14="http://schemas.microsoft.com/office/powerpoint/2010/main" val="3237483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0246" y="345831"/>
            <a:ext cx="10972800" cy="990600"/>
          </a:xfrm>
        </p:spPr>
        <p:txBody>
          <a:bodyPr>
            <a:noAutofit/>
          </a:bodyPr>
          <a:lstStyle/>
          <a:p>
            <a:pPr algn="r"/>
            <a:r>
              <a:rPr lang="ar-MA" sz="2800" b="1" dirty="0"/>
              <a:t>خطة العمل المقترحة </a:t>
            </a:r>
            <a:r>
              <a:rPr lang="ar-MA" sz="2800" b="1" dirty="0" smtClean="0"/>
              <a:t>للنهوض </a:t>
            </a:r>
            <a:r>
              <a:rPr lang="ar-MA" sz="2800" b="1" dirty="0"/>
              <a:t>بوضعية النساء في وضعية </a:t>
            </a:r>
            <a:r>
              <a:rPr lang="ar-MA" sz="2800" b="1" dirty="0" smtClean="0"/>
              <a:t>هشة 2019-2021 </a:t>
            </a:r>
            <a:r>
              <a:rPr lang="ar-MA" sz="2800" dirty="0" smtClean="0"/>
              <a:t> </a:t>
            </a:r>
            <a:endParaRPr lang="fr-FR" sz="2800" dirty="0"/>
          </a:p>
        </p:txBody>
      </p:sp>
      <p:graphicFrame>
        <p:nvGraphicFramePr>
          <p:cNvPr id="4" name="Tableau 3"/>
          <p:cNvGraphicFramePr>
            <a:graphicFrameLocks noGrp="1"/>
          </p:cNvGraphicFramePr>
          <p:nvPr>
            <p:extLst>
              <p:ext uri="{D42A27DB-BD31-4B8C-83A1-F6EECF244321}">
                <p14:modId xmlns:p14="http://schemas.microsoft.com/office/powerpoint/2010/main" val="3857275252"/>
              </p:ext>
            </p:extLst>
          </p:nvPr>
        </p:nvGraphicFramePr>
        <p:xfrm>
          <a:off x="527538" y="1207479"/>
          <a:ext cx="11383108" cy="5251937"/>
        </p:xfrm>
        <a:graphic>
          <a:graphicData uri="http://schemas.openxmlformats.org/drawingml/2006/table">
            <a:tbl>
              <a:tblPr firstRow="1" bandRow="1">
                <a:tableStyleId>{72833802-FEF1-4C79-8D5D-14CF1EAF98D9}</a:tableStyleId>
              </a:tblPr>
              <a:tblGrid>
                <a:gridCol w="2134334"/>
                <a:gridCol w="280620"/>
                <a:gridCol w="3276600"/>
                <a:gridCol w="5691554"/>
              </a:tblGrid>
              <a:tr h="437662">
                <a:tc gridSpan="2">
                  <a:txBody>
                    <a:bodyPr/>
                    <a:lstStyle/>
                    <a:p>
                      <a:r>
                        <a:rPr lang="ar-MA" sz="1600" dirty="0" smtClean="0"/>
                        <a:t>التكلفة المالية المقدرة </a:t>
                      </a:r>
                      <a:endParaRPr lang="fr-FR" sz="1400" dirty="0"/>
                    </a:p>
                  </a:txBody>
                  <a:tcPr/>
                </a:tc>
                <a:tc hMerge="1">
                  <a:txBody>
                    <a:bodyPr/>
                    <a:lstStyle/>
                    <a:p>
                      <a:pPr algn="r"/>
                      <a:endParaRPr lang="fr-FR" sz="1800" dirty="0"/>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MA" sz="1800" kern="1200" spc="-100" dirty="0" smtClean="0"/>
                        <a:t>بطاقة</a:t>
                      </a:r>
                      <a:r>
                        <a:rPr lang="ar-MA" sz="1800" kern="1200" spc="-100" baseline="0" dirty="0" smtClean="0"/>
                        <a:t> المشروع</a:t>
                      </a:r>
                      <a:endParaRPr lang="fr-FR" sz="1800" dirty="0" smtClean="0"/>
                    </a:p>
                  </a:txBody>
                  <a:tcPr/>
                </a:tc>
                <a:tc hMerge="1">
                  <a:txBody>
                    <a:bodyPr/>
                    <a:lstStyle/>
                    <a:p>
                      <a:endParaRPr lang="fr-FR"/>
                    </a:p>
                  </a:txBody>
                  <a:tcPr/>
                </a:tc>
              </a:tr>
              <a:tr h="364718">
                <a:tc>
                  <a:txBody>
                    <a:bodyPr/>
                    <a:lstStyle/>
                    <a:p>
                      <a:r>
                        <a:rPr lang="ar-MA" sz="1400" b="1" dirty="0" smtClean="0"/>
                        <a:t>12,5 مليون درهم</a:t>
                      </a:r>
                      <a:endParaRPr lang="fr-FR" sz="1400" b="1" dirty="0"/>
                    </a:p>
                  </a:txBody>
                  <a:tcPr/>
                </a:tc>
                <a:tc gridSpan="3">
                  <a:txBody>
                    <a:bodyPr/>
                    <a:lstStyle/>
                    <a:p>
                      <a:pPr marL="0" lvl="0" indent="0" algn="r">
                        <a:buClr>
                          <a:srgbClr val="93A299"/>
                        </a:buClr>
                        <a:buNone/>
                      </a:pPr>
                      <a:r>
                        <a:rPr lang="ar-MA" sz="1400" b="1" kern="1200" dirty="0" smtClean="0">
                          <a:solidFill>
                            <a:srgbClr val="292934"/>
                          </a:solidFill>
                          <a:latin typeface="+mn-lt"/>
                          <a:ea typeface="+mn-ea"/>
                          <a:cs typeface="+mn-cs"/>
                        </a:rPr>
                        <a:t>مشروع مكافحة العنف ضد المرأة</a:t>
                      </a:r>
                      <a:endParaRPr lang="ar-MA" sz="1400" b="1" kern="1200" dirty="0" smtClean="0">
                        <a:solidFill>
                          <a:srgbClr val="292934"/>
                        </a:solidFill>
                        <a:latin typeface="+mn-lt"/>
                        <a:ea typeface="+mn-ea"/>
                        <a:cs typeface="+mn-cs"/>
                      </a:endParaRPr>
                    </a:p>
                  </a:txBody>
                  <a:tcPr/>
                </a:tc>
                <a:tc hMerge="1">
                  <a:txBody>
                    <a:bodyPr/>
                    <a:lstStyle/>
                    <a:p>
                      <a:endParaRPr lang="fr-FR"/>
                    </a:p>
                  </a:txBody>
                  <a:tcPr/>
                </a:tc>
                <a:tc hMerge="1">
                  <a:txBody>
                    <a:bodyPr/>
                    <a:lstStyle/>
                    <a:p>
                      <a:endParaRPr lang="fr-FR"/>
                    </a:p>
                  </a:txBody>
                  <a:tcPr/>
                </a:tc>
              </a:tr>
              <a:tr h="428541">
                <a:tc>
                  <a:txBody>
                    <a:bodyPr/>
                    <a:lstStyle/>
                    <a:p>
                      <a:r>
                        <a:rPr lang="ar-MA" sz="1400" dirty="0" smtClean="0"/>
                        <a:t>مليون درهم</a:t>
                      </a:r>
                      <a:r>
                        <a:rPr lang="fr-FR" sz="1400" dirty="0" smtClean="0"/>
                        <a:t> </a:t>
                      </a:r>
                      <a:r>
                        <a:rPr lang="ar-MA" sz="1400" dirty="0" smtClean="0"/>
                        <a:t>10</a:t>
                      </a:r>
                      <a:endParaRPr lang="fr-FR" sz="1400" b="0" dirty="0"/>
                    </a:p>
                  </a:txBody>
                  <a:tcPr/>
                </a:tc>
                <a:tc gridSpan="3">
                  <a:txBody>
                    <a:bodyPr/>
                    <a:lstStyle/>
                    <a:p>
                      <a:pPr marL="0" lvl="0" indent="0" algn="r">
                        <a:buClr>
                          <a:srgbClr val="93A299"/>
                        </a:buClr>
                        <a:buNone/>
                      </a:pPr>
                      <a:r>
                        <a:rPr lang="ar-MA" sz="1400" dirty="0" smtClean="0">
                          <a:solidFill>
                            <a:srgbClr val="292934"/>
                          </a:solidFill>
                        </a:rPr>
                        <a:t>دعم مراكز الرعاية للنساء ضحايا العنف</a:t>
                      </a:r>
                      <a:endParaRPr lang="fr-FR" sz="1400" dirty="0" smtClean="0">
                        <a:solidFill>
                          <a:srgbClr val="292934"/>
                        </a:solidFill>
                      </a:endParaRPr>
                    </a:p>
                  </a:txBody>
                  <a:tcPr/>
                </a:tc>
                <a:tc hMerge="1">
                  <a:txBody>
                    <a:bodyPr/>
                    <a:lstStyle/>
                    <a:p>
                      <a:endParaRPr lang="fr-FR"/>
                    </a:p>
                  </a:txBody>
                  <a:tcPr/>
                </a:tc>
                <a:tc hMerge="1">
                  <a:txBody>
                    <a:bodyPr/>
                    <a:lstStyle/>
                    <a:p>
                      <a:endParaRPr lang="fr-FR"/>
                    </a:p>
                  </a:txBody>
                  <a:tcPr/>
                </a:tc>
              </a:tr>
              <a:tr h="391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MA" sz="1400" dirty="0" smtClean="0"/>
                        <a:t>مليون درهم</a:t>
                      </a:r>
                      <a:r>
                        <a:rPr lang="fr-FR" sz="1400" dirty="0" smtClean="0"/>
                        <a:t> </a:t>
                      </a:r>
                      <a:r>
                        <a:rPr lang="ar-MA" sz="1400" dirty="0" smtClean="0"/>
                        <a:t>1</a:t>
                      </a:r>
                      <a:endParaRPr lang="fr-FR" sz="1400" b="0" dirty="0" smtClean="0"/>
                    </a:p>
                    <a:p>
                      <a:endParaRPr lang="fr-FR" sz="1400" b="0" dirty="0"/>
                    </a:p>
                  </a:txBody>
                  <a:tcPr/>
                </a:tc>
                <a:tc gridSpan="3">
                  <a:txBody>
                    <a:bodyPr/>
                    <a:lstStyle/>
                    <a:p>
                      <a:pPr marL="0" marR="0" lvl="0" indent="0" algn="r" defTabSz="914400" rtl="0" eaLnBrk="1" fontAlgn="auto" latinLnBrk="0" hangingPunct="1">
                        <a:lnSpc>
                          <a:spcPct val="100000"/>
                        </a:lnSpc>
                        <a:spcBef>
                          <a:spcPts val="0"/>
                        </a:spcBef>
                        <a:spcAft>
                          <a:spcPts val="0"/>
                        </a:spcAft>
                        <a:buClr>
                          <a:srgbClr val="93A299"/>
                        </a:buClr>
                        <a:buSzTx/>
                        <a:buFontTx/>
                        <a:buNone/>
                        <a:tabLst/>
                        <a:defRPr/>
                      </a:pPr>
                      <a:r>
                        <a:rPr lang="ar-MA" sz="1400" dirty="0" smtClean="0">
                          <a:solidFill>
                            <a:srgbClr val="292934"/>
                          </a:solidFill>
                        </a:rPr>
                        <a:t>أحداث المرصد الجهوي للعنف ضد النساء</a:t>
                      </a:r>
                      <a:endParaRPr lang="fr-FR" sz="1400" dirty="0" smtClean="0">
                        <a:solidFill>
                          <a:srgbClr val="292934"/>
                        </a:solidFill>
                      </a:endParaRPr>
                    </a:p>
                  </a:txBody>
                  <a:tcPr/>
                </a:tc>
                <a:tc hMerge="1">
                  <a:txBody>
                    <a:bodyPr/>
                    <a:lstStyle/>
                    <a:p>
                      <a:endParaRPr lang="fr-FR"/>
                    </a:p>
                  </a:txBody>
                  <a:tcPr/>
                </a:tc>
                <a:tc hMerge="1">
                  <a:txBody>
                    <a:bodyPr/>
                    <a:lstStyle/>
                    <a:p>
                      <a:endParaRPr lang="fr-FR"/>
                    </a:p>
                  </a:txBody>
                  <a:tcPr/>
                </a:tc>
              </a:tr>
              <a:tr h="375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MA" sz="1400" dirty="0" smtClean="0"/>
                        <a:t>مليون درهم</a:t>
                      </a:r>
                      <a:r>
                        <a:rPr lang="fr-FR" sz="1400" dirty="0" smtClean="0"/>
                        <a:t> </a:t>
                      </a:r>
                      <a:r>
                        <a:rPr lang="ar-MA" sz="1400" dirty="0" smtClean="0"/>
                        <a:t>1,5</a:t>
                      </a:r>
                      <a:endParaRPr lang="fr-FR" sz="1400" b="0" dirty="0" smtClean="0"/>
                    </a:p>
                    <a:p>
                      <a:endParaRPr lang="fr-FR" sz="1400" b="0" dirty="0"/>
                    </a:p>
                  </a:txBody>
                  <a:tcPr/>
                </a:tc>
                <a:tc gridSpan="3">
                  <a:txBody>
                    <a:bodyPr/>
                    <a:lstStyle/>
                    <a:p>
                      <a:pPr marL="0" marR="0" lvl="0" indent="0" algn="r" defTabSz="914400" rtl="0" eaLnBrk="1" fontAlgn="auto" latinLnBrk="0" hangingPunct="1">
                        <a:lnSpc>
                          <a:spcPct val="100000"/>
                        </a:lnSpc>
                        <a:spcBef>
                          <a:spcPts val="0"/>
                        </a:spcBef>
                        <a:spcAft>
                          <a:spcPts val="0"/>
                        </a:spcAft>
                        <a:buClr>
                          <a:srgbClr val="93A299"/>
                        </a:buClr>
                        <a:buSzTx/>
                        <a:buFontTx/>
                        <a:buNone/>
                        <a:tabLst/>
                        <a:defRPr/>
                      </a:pPr>
                      <a:r>
                        <a:rPr lang="ar-MA" sz="1400" dirty="0" smtClean="0">
                          <a:solidFill>
                            <a:srgbClr val="292934"/>
                          </a:solidFill>
                        </a:rPr>
                        <a:t>تنظيم حملات توعية لتجريم العنف ضد النساء</a:t>
                      </a:r>
                      <a:endParaRPr lang="fr-FR" sz="1400" dirty="0" smtClean="0">
                        <a:solidFill>
                          <a:srgbClr val="292934"/>
                        </a:solidFill>
                      </a:endParaRPr>
                    </a:p>
                  </a:txBody>
                  <a:tcPr/>
                </a:tc>
                <a:tc hMerge="1">
                  <a:txBody>
                    <a:bodyPr/>
                    <a:lstStyle/>
                    <a:p>
                      <a:endParaRPr lang="fr-FR"/>
                    </a:p>
                  </a:txBody>
                  <a:tcPr/>
                </a:tc>
                <a:tc hMerge="1">
                  <a:txBody>
                    <a:bodyPr/>
                    <a:lstStyle/>
                    <a:p>
                      <a:endParaRPr lang="fr-FR"/>
                    </a:p>
                  </a:txBody>
                  <a:tcPr/>
                </a:tc>
              </a:tr>
              <a:tr h="1343465">
                <a:tc gridSpan="4">
                  <a:txBody>
                    <a:bodyPr/>
                    <a:lstStyle/>
                    <a:p>
                      <a:pPr marL="0" algn="r" defTabSz="914400" rtl="1" eaLnBrk="1" latinLnBrk="0" hangingPunct="1"/>
                      <a:r>
                        <a:rPr lang="ar-MA" sz="1400" b="1" kern="1200" dirty="0" smtClean="0"/>
                        <a:t>الأنشطة المبرمجة</a:t>
                      </a:r>
                    </a:p>
                    <a:p>
                      <a:pPr marL="0" marR="0" lvl="0" indent="0" algn="r" defTabSz="914400" rtl="1" eaLnBrk="1" fontAlgn="auto" latinLnBrk="0" hangingPunct="1">
                        <a:lnSpc>
                          <a:spcPct val="100000"/>
                        </a:lnSpc>
                        <a:spcBef>
                          <a:spcPts val="0"/>
                        </a:spcBef>
                        <a:spcAft>
                          <a:spcPts val="0"/>
                        </a:spcAft>
                        <a:buClrTx/>
                        <a:buSzTx/>
                        <a:buFontTx/>
                        <a:buNone/>
                        <a:tabLst/>
                        <a:defRPr/>
                      </a:pPr>
                      <a:r>
                        <a:rPr lang="ar-MA" sz="1400" dirty="0" smtClean="0">
                          <a:solidFill>
                            <a:srgbClr val="292934"/>
                          </a:solidFill>
                        </a:rPr>
                        <a:t>توفير الدعم المادي لمراكز الرعاية للنساء ضحايا العنف (وحدات لرعاية النساء والأطفال ضحايا العنف في المستشفيات, مراكز الاستماع والاستشارات القانونية, مراكز الإيواء, مراكز التعاون الوطني الخ)</a:t>
                      </a:r>
                    </a:p>
                    <a:p>
                      <a:pPr marL="0" marR="0" lvl="0" indent="0" algn="r" defTabSz="914400" rtl="1" eaLnBrk="1" fontAlgn="auto" latinLnBrk="0" hangingPunct="1">
                        <a:lnSpc>
                          <a:spcPct val="100000"/>
                        </a:lnSpc>
                        <a:spcBef>
                          <a:spcPts val="0"/>
                        </a:spcBef>
                        <a:spcAft>
                          <a:spcPts val="0"/>
                        </a:spcAft>
                        <a:buClrTx/>
                        <a:buSzTx/>
                        <a:buFontTx/>
                        <a:buNone/>
                        <a:tabLst/>
                        <a:defRPr/>
                      </a:pPr>
                      <a:r>
                        <a:rPr lang="ar-MA" sz="1400" dirty="0" smtClean="0">
                          <a:solidFill>
                            <a:srgbClr val="292934"/>
                          </a:solidFill>
                        </a:rPr>
                        <a:t>أحداث المرصد الجهوي للعنف ضد النساء بشراكة مع وزارة التضامن لتعزيز آلية تحديد حالات العنف ودراسة الأسباب</a:t>
                      </a:r>
                      <a:endParaRPr lang="fr-FR" sz="1400" dirty="0" smtClean="0">
                        <a:solidFill>
                          <a:srgbClr val="292934"/>
                        </a:solidFill>
                      </a:endParaRPr>
                    </a:p>
                    <a:p>
                      <a:pPr marL="0" algn="r" defTabSz="914400" rtl="1" eaLnBrk="1" latinLnBrk="0" hangingPunct="1"/>
                      <a:endParaRPr lang="ar-MA" sz="1400" b="1" kern="1200" dirty="0" smtClean="0"/>
                    </a:p>
                  </a:txBody>
                  <a:tcPr/>
                </a:tc>
                <a:tc hMerge="1">
                  <a:txBody>
                    <a:bodyPr/>
                    <a:lstStyle/>
                    <a:p>
                      <a:pPr marL="0" algn="r" defTabSz="914400" rtl="1" eaLnBrk="1" latinLnBrk="0" hangingPunct="1"/>
                      <a:endParaRPr lang="ar-MA" sz="1400" kern="1200" dirty="0" smtClean="0">
                        <a:solidFill>
                          <a:schemeClr val="dk1"/>
                        </a:solidFill>
                        <a:latin typeface="+mn-lt"/>
                        <a:ea typeface="+mn-ea"/>
                        <a:cs typeface="+mn-cs"/>
                      </a:endParaRPr>
                    </a:p>
                  </a:txBody>
                  <a:tcPr/>
                </a:tc>
                <a:tc hMerge="1">
                  <a:txBody>
                    <a:bodyPr/>
                    <a:lstStyle/>
                    <a:p>
                      <a:endParaRPr lang="fr-FR"/>
                    </a:p>
                  </a:txBody>
                  <a:tcPr/>
                </a:tc>
                <a:tc hMerge="1">
                  <a:txBody>
                    <a:bodyPr/>
                    <a:lstStyle/>
                    <a:p>
                      <a:endParaRPr lang="fr-FR"/>
                    </a:p>
                  </a:txBody>
                  <a:tcPr/>
                </a:tc>
              </a:tr>
              <a:tr h="1641231">
                <a:tc gridSpan="3">
                  <a:txBody>
                    <a:bodyPr/>
                    <a:lstStyle/>
                    <a:p>
                      <a:pPr marL="0" algn="r" defTabSz="914400" rtl="1" eaLnBrk="1" latinLnBrk="0" hangingPunct="1"/>
                      <a:endParaRPr lang="ar-MA" sz="1400" kern="1200" baseline="0" dirty="0" smtClean="0">
                        <a:solidFill>
                          <a:schemeClr val="dk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ar-MA" sz="1400" dirty="0" smtClean="0"/>
                    </a:p>
                  </a:txBody>
                  <a:tcPr/>
                </a:tc>
                <a:tc hMerge="1">
                  <a:txBody>
                    <a:bodyPr/>
                    <a:lstStyle/>
                    <a:p>
                      <a:endParaRPr lang="fr-FR"/>
                    </a:p>
                  </a:txBody>
                  <a:tcPr/>
                </a:tc>
                <a:tc hMerge="1">
                  <a:txBody>
                    <a:bodyPr/>
                    <a:lstStyle/>
                    <a:p>
                      <a:endParaRPr lang="fr-FR"/>
                    </a:p>
                  </a:txBody>
                  <a:tcPr/>
                </a:tc>
                <a:tc>
                  <a:txBody>
                    <a:bodyPr/>
                    <a:lstStyle/>
                    <a:p>
                      <a:pPr marL="0" algn="r" defTabSz="914400" rtl="1" eaLnBrk="1" latinLnBrk="0" hangingPunct="1"/>
                      <a:r>
                        <a:rPr lang="ar-MA" sz="1400" b="1" kern="1200" dirty="0" smtClean="0">
                          <a:solidFill>
                            <a:schemeClr val="dk1"/>
                          </a:solidFill>
                          <a:latin typeface="+mn-lt"/>
                          <a:ea typeface="+mn-ea"/>
                          <a:cs typeface="+mn-cs"/>
                        </a:rPr>
                        <a:t>الشركاء </a:t>
                      </a:r>
                    </a:p>
                    <a:p>
                      <a:pPr marL="0" algn="r" defTabSz="914400" rtl="1" eaLnBrk="1" latinLnBrk="0" hangingPunct="1"/>
                      <a:r>
                        <a:rPr lang="ar-MA" sz="1400" kern="1200" dirty="0" smtClean="0">
                          <a:solidFill>
                            <a:schemeClr val="dk1"/>
                          </a:solidFill>
                          <a:latin typeface="+mn-lt"/>
                          <a:ea typeface="+mn-ea"/>
                          <a:cs typeface="+mn-cs"/>
                        </a:rPr>
                        <a:t>مجلس الجهة</a:t>
                      </a:r>
                    </a:p>
                    <a:p>
                      <a:pPr marL="0" algn="r" defTabSz="914400" rtl="1" eaLnBrk="1" latinLnBrk="0" hangingPunct="1"/>
                      <a:r>
                        <a:rPr lang="ar-MA" sz="1400" kern="1200" dirty="0" smtClean="0">
                          <a:solidFill>
                            <a:schemeClr val="dk1"/>
                          </a:solidFill>
                          <a:latin typeface="+mn-lt"/>
                          <a:ea typeface="+mn-ea"/>
                          <a:cs typeface="+mn-cs"/>
                        </a:rPr>
                        <a:t>المبادرة الوطنية للتنمية البشرية</a:t>
                      </a:r>
                    </a:p>
                    <a:p>
                      <a:pPr marL="0" marR="0" indent="0" algn="r" defTabSz="914400" rtl="1" eaLnBrk="1" fontAlgn="auto" latinLnBrk="0" hangingPunct="1">
                        <a:lnSpc>
                          <a:spcPct val="100000"/>
                        </a:lnSpc>
                        <a:spcBef>
                          <a:spcPts val="0"/>
                        </a:spcBef>
                        <a:spcAft>
                          <a:spcPts val="0"/>
                        </a:spcAft>
                        <a:buClrTx/>
                        <a:buSzTx/>
                        <a:buFontTx/>
                        <a:buNone/>
                        <a:tabLst/>
                        <a:defRPr/>
                      </a:pPr>
                      <a:r>
                        <a:rPr lang="ar-MA" sz="1400" kern="1200" dirty="0" smtClean="0">
                          <a:solidFill>
                            <a:schemeClr val="tx1"/>
                          </a:solidFill>
                          <a:latin typeface="+mn-lt"/>
                          <a:ea typeface="+mn-ea"/>
                          <a:cs typeface="+mn-cs"/>
                        </a:rPr>
                        <a:t>وزارة التضامن والمرأة والأسرة والتنمية الاجتماعية </a:t>
                      </a:r>
                    </a:p>
                    <a:p>
                      <a:pPr marL="0" marR="0" indent="0" algn="r" defTabSz="914400" rtl="1" eaLnBrk="1" fontAlgn="auto" latinLnBrk="0" hangingPunct="1">
                        <a:lnSpc>
                          <a:spcPct val="100000"/>
                        </a:lnSpc>
                        <a:spcBef>
                          <a:spcPts val="0"/>
                        </a:spcBef>
                        <a:spcAft>
                          <a:spcPts val="0"/>
                        </a:spcAft>
                        <a:buClrTx/>
                        <a:buSzTx/>
                        <a:buFontTx/>
                        <a:buNone/>
                        <a:tabLst/>
                        <a:defRPr/>
                      </a:pPr>
                      <a:r>
                        <a:rPr lang="ar-MA" sz="1400" dirty="0" smtClean="0"/>
                        <a:t>الجمعيات </a:t>
                      </a:r>
                    </a:p>
                    <a:p>
                      <a:pPr marL="0" marR="0" indent="0" algn="r" defTabSz="914400" rtl="1" eaLnBrk="1" fontAlgn="auto" latinLnBrk="0" hangingPunct="1">
                        <a:lnSpc>
                          <a:spcPct val="100000"/>
                        </a:lnSpc>
                        <a:spcBef>
                          <a:spcPts val="0"/>
                        </a:spcBef>
                        <a:spcAft>
                          <a:spcPts val="0"/>
                        </a:spcAft>
                        <a:buClrTx/>
                        <a:buSzTx/>
                        <a:buFontTx/>
                        <a:buNone/>
                        <a:tabLst/>
                        <a:defRPr/>
                      </a:pPr>
                      <a:r>
                        <a:rPr lang="ar-MA" sz="1400" kern="1200" baseline="0" dirty="0" smtClean="0">
                          <a:solidFill>
                            <a:schemeClr val="dk1"/>
                          </a:solidFill>
                          <a:latin typeface="+mn-lt"/>
                          <a:ea typeface="+mn-ea"/>
                          <a:cs typeface="+mn-cs"/>
                        </a:rPr>
                        <a:t>وسائل الأعلام </a:t>
                      </a:r>
                    </a:p>
                    <a:p>
                      <a:pPr marL="0" marR="0" indent="0" algn="r" defTabSz="914400" rtl="1" eaLnBrk="1" fontAlgn="auto" latinLnBrk="0" hangingPunct="1">
                        <a:lnSpc>
                          <a:spcPct val="100000"/>
                        </a:lnSpc>
                        <a:spcBef>
                          <a:spcPts val="0"/>
                        </a:spcBef>
                        <a:spcAft>
                          <a:spcPts val="0"/>
                        </a:spcAft>
                        <a:buClrTx/>
                        <a:buSzTx/>
                        <a:buFontTx/>
                        <a:buNone/>
                        <a:tabLst/>
                        <a:defRPr/>
                      </a:pPr>
                      <a:r>
                        <a:rPr lang="ar-MA" sz="1400" dirty="0" smtClean="0"/>
                        <a:t>منظمات ومانحين </a:t>
                      </a:r>
                    </a:p>
                  </a:txBody>
                  <a:tcPr/>
                </a:tc>
              </a:tr>
            </a:tbl>
          </a:graphicData>
        </a:graphic>
      </p:graphicFrame>
    </p:spTree>
    <p:extLst>
      <p:ext uri="{BB962C8B-B14F-4D97-AF65-F5344CB8AC3E}">
        <p14:creationId xmlns:p14="http://schemas.microsoft.com/office/powerpoint/2010/main" val="256897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0" y="381000"/>
            <a:ext cx="10972800" cy="451339"/>
          </a:xfrm>
        </p:spPr>
        <p:txBody>
          <a:bodyPr>
            <a:normAutofit fontScale="90000"/>
          </a:bodyPr>
          <a:lstStyle/>
          <a:p>
            <a:pPr algn="r"/>
            <a:r>
              <a:rPr lang="ar-MA" sz="3200" b="1" dirty="0" smtClean="0"/>
              <a:t>التدابير الخاصة بالجهة على المستوى الداخلي</a:t>
            </a:r>
            <a:endParaRPr lang="fr-FR" sz="3200" b="1" dirty="0"/>
          </a:p>
        </p:txBody>
      </p:sp>
      <p:graphicFrame>
        <p:nvGraphicFramePr>
          <p:cNvPr id="3" name="Diagramme 2"/>
          <p:cNvGraphicFramePr/>
          <p:nvPr>
            <p:extLst>
              <p:ext uri="{D42A27DB-BD31-4B8C-83A1-F6EECF244321}">
                <p14:modId xmlns:p14="http://schemas.microsoft.com/office/powerpoint/2010/main" val="376651155"/>
              </p:ext>
            </p:extLst>
          </p:nvPr>
        </p:nvGraphicFramePr>
        <p:xfrm>
          <a:off x="363416" y="656494"/>
          <a:ext cx="11664462" cy="1763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1"/>
          <p:cNvSpPr txBox="1">
            <a:spLocks/>
          </p:cNvSpPr>
          <p:nvPr/>
        </p:nvSpPr>
        <p:spPr>
          <a:xfrm>
            <a:off x="1219200" y="2373143"/>
            <a:ext cx="10972800" cy="37005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ar-MA" sz="2800" b="1" dirty="0"/>
              <a:t>المشاريع المقترحة في اطار الأنشطة الخاصة </a:t>
            </a:r>
            <a:r>
              <a:rPr lang="ar-MA" sz="2800" b="1" dirty="0" smtClean="0"/>
              <a:t>بالجهة</a:t>
            </a:r>
            <a:endParaRPr lang="fr-FR" sz="2800" b="1" dirty="0"/>
          </a:p>
        </p:txBody>
      </p:sp>
      <p:graphicFrame>
        <p:nvGraphicFramePr>
          <p:cNvPr id="5" name="Diagramme 4"/>
          <p:cNvGraphicFramePr/>
          <p:nvPr>
            <p:extLst>
              <p:ext uri="{D42A27DB-BD31-4B8C-83A1-F6EECF244321}">
                <p14:modId xmlns:p14="http://schemas.microsoft.com/office/powerpoint/2010/main" val="764914879"/>
              </p:ext>
            </p:extLst>
          </p:nvPr>
        </p:nvGraphicFramePr>
        <p:xfrm>
          <a:off x="363417" y="2632614"/>
          <a:ext cx="11723076" cy="18456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itre 1"/>
          <p:cNvSpPr txBox="1">
            <a:spLocks/>
          </p:cNvSpPr>
          <p:nvPr/>
        </p:nvSpPr>
        <p:spPr>
          <a:xfrm>
            <a:off x="1113692" y="4618892"/>
            <a:ext cx="10972800" cy="445477"/>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ar-MA" sz="3200" b="1" dirty="0" smtClean="0"/>
              <a:t>الأنشطة الخاصة بتعزيز دور الجهة في مجال النهوض بأوضاع الفئات الهشة </a:t>
            </a:r>
            <a:endParaRPr lang="fr-FR" sz="3200" b="1" dirty="0"/>
          </a:p>
        </p:txBody>
      </p:sp>
      <p:graphicFrame>
        <p:nvGraphicFramePr>
          <p:cNvPr id="7" name="Diagramme 6"/>
          <p:cNvGraphicFramePr/>
          <p:nvPr>
            <p:extLst>
              <p:ext uri="{D42A27DB-BD31-4B8C-83A1-F6EECF244321}">
                <p14:modId xmlns:p14="http://schemas.microsoft.com/office/powerpoint/2010/main" val="1178088530"/>
              </p:ext>
            </p:extLst>
          </p:nvPr>
        </p:nvGraphicFramePr>
        <p:xfrm>
          <a:off x="363418" y="4896720"/>
          <a:ext cx="11734798" cy="15861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Organigramme : Alternative 9"/>
          <p:cNvSpPr/>
          <p:nvPr/>
        </p:nvSpPr>
        <p:spPr>
          <a:xfrm>
            <a:off x="8159262" y="1887416"/>
            <a:ext cx="984737" cy="484167"/>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2">
                    <a:lumMod val="75000"/>
                  </a:schemeClr>
                </a:solidFill>
              </a:rPr>
              <a:t>1 MDH</a:t>
            </a:r>
            <a:endParaRPr lang="fr-FR" b="1" dirty="0">
              <a:solidFill>
                <a:schemeClr val="tx2">
                  <a:lumMod val="75000"/>
                </a:schemeClr>
              </a:solidFill>
            </a:endParaRPr>
          </a:p>
        </p:txBody>
      </p:sp>
      <p:sp>
        <p:nvSpPr>
          <p:cNvPr id="11" name="Organigramme : Alternative 10"/>
          <p:cNvSpPr/>
          <p:nvPr/>
        </p:nvSpPr>
        <p:spPr>
          <a:xfrm>
            <a:off x="4278919" y="1912824"/>
            <a:ext cx="1195755" cy="485727"/>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2">
                    <a:lumMod val="75000"/>
                  </a:schemeClr>
                </a:solidFill>
              </a:rPr>
              <a:t>0,5 MDH</a:t>
            </a:r>
            <a:endParaRPr lang="fr-FR" b="1" dirty="0">
              <a:solidFill>
                <a:schemeClr val="tx2">
                  <a:lumMod val="75000"/>
                </a:schemeClr>
              </a:solidFill>
            </a:endParaRPr>
          </a:p>
        </p:txBody>
      </p:sp>
      <p:sp>
        <p:nvSpPr>
          <p:cNvPr id="12" name="Organigramme : Alternative 11"/>
          <p:cNvSpPr/>
          <p:nvPr/>
        </p:nvSpPr>
        <p:spPr>
          <a:xfrm>
            <a:off x="234463" y="1939389"/>
            <a:ext cx="984737" cy="484167"/>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2">
                    <a:lumMod val="75000"/>
                  </a:schemeClr>
                </a:solidFill>
              </a:rPr>
              <a:t>5 MDH</a:t>
            </a:r>
            <a:endParaRPr lang="fr-FR" b="1" dirty="0">
              <a:solidFill>
                <a:schemeClr val="tx2">
                  <a:lumMod val="75000"/>
                </a:schemeClr>
              </a:solidFill>
            </a:endParaRPr>
          </a:p>
        </p:txBody>
      </p:sp>
      <p:sp>
        <p:nvSpPr>
          <p:cNvPr id="13" name="Organigramme : Alternative 12"/>
          <p:cNvSpPr/>
          <p:nvPr/>
        </p:nvSpPr>
        <p:spPr>
          <a:xfrm>
            <a:off x="8159262" y="4151929"/>
            <a:ext cx="1195754" cy="484167"/>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2">
                    <a:lumMod val="75000"/>
                  </a:schemeClr>
                </a:solidFill>
              </a:rPr>
              <a:t>1,2 MDH</a:t>
            </a:r>
            <a:endParaRPr lang="fr-FR" b="1" dirty="0">
              <a:solidFill>
                <a:schemeClr val="tx2">
                  <a:lumMod val="75000"/>
                </a:schemeClr>
              </a:solidFill>
            </a:endParaRPr>
          </a:p>
        </p:txBody>
      </p:sp>
      <p:sp>
        <p:nvSpPr>
          <p:cNvPr id="14" name="Organigramme : Alternative 13"/>
          <p:cNvSpPr/>
          <p:nvPr/>
        </p:nvSpPr>
        <p:spPr>
          <a:xfrm>
            <a:off x="4278920" y="4107577"/>
            <a:ext cx="1195755" cy="485727"/>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2">
                    <a:lumMod val="75000"/>
                  </a:schemeClr>
                </a:solidFill>
              </a:rPr>
              <a:t>1 MDH</a:t>
            </a:r>
            <a:endParaRPr lang="fr-FR" b="1" dirty="0">
              <a:solidFill>
                <a:schemeClr val="tx2">
                  <a:lumMod val="75000"/>
                </a:schemeClr>
              </a:solidFill>
            </a:endParaRPr>
          </a:p>
        </p:txBody>
      </p:sp>
      <p:sp>
        <p:nvSpPr>
          <p:cNvPr id="15" name="Organigramme : Alternative 14"/>
          <p:cNvSpPr/>
          <p:nvPr/>
        </p:nvSpPr>
        <p:spPr>
          <a:xfrm>
            <a:off x="234463" y="4107576"/>
            <a:ext cx="1195755" cy="485727"/>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2">
                    <a:lumMod val="75000"/>
                  </a:schemeClr>
                </a:solidFill>
              </a:rPr>
              <a:t>8 MDH</a:t>
            </a:r>
            <a:endParaRPr lang="fr-FR" b="1" dirty="0">
              <a:solidFill>
                <a:schemeClr val="tx2">
                  <a:lumMod val="75000"/>
                </a:schemeClr>
              </a:solidFill>
            </a:endParaRPr>
          </a:p>
        </p:txBody>
      </p:sp>
      <p:sp>
        <p:nvSpPr>
          <p:cNvPr id="17" name="Organigramme : Alternative 16"/>
          <p:cNvSpPr/>
          <p:nvPr/>
        </p:nvSpPr>
        <p:spPr>
          <a:xfrm>
            <a:off x="8440613" y="5997137"/>
            <a:ext cx="1195755" cy="485727"/>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2">
                    <a:lumMod val="75000"/>
                  </a:schemeClr>
                </a:solidFill>
              </a:rPr>
              <a:t>1 MDH</a:t>
            </a:r>
            <a:endParaRPr lang="fr-FR" b="1" dirty="0">
              <a:solidFill>
                <a:schemeClr val="tx2">
                  <a:lumMod val="75000"/>
                </a:schemeClr>
              </a:solidFill>
            </a:endParaRPr>
          </a:p>
        </p:txBody>
      </p:sp>
      <p:sp>
        <p:nvSpPr>
          <p:cNvPr id="18" name="Organigramme : Alternative 17"/>
          <p:cNvSpPr/>
          <p:nvPr/>
        </p:nvSpPr>
        <p:spPr>
          <a:xfrm>
            <a:off x="4337537" y="6138013"/>
            <a:ext cx="1195754" cy="484167"/>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2">
                    <a:lumMod val="75000"/>
                  </a:schemeClr>
                </a:solidFill>
              </a:rPr>
              <a:t>1,2 MDH</a:t>
            </a:r>
            <a:endParaRPr lang="fr-FR" b="1" dirty="0">
              <a:solidFill>
                <a:schemeClr val="tx2">
                  <a:lumMod val="75000"/>
                </a:schemeClr>
              </a:solidFill>
            </a:endParaRPr>
          </a:p>
        </p:txBody>
      </p:sp>
      <p:sp>
        <p:nvSpPr>
          <p:cNvPr id="19" name="Organigramme : Alternative 18"/>
          <p:cNvSpPr/>
          <p:nvPr/>
        </p:nvSpPr>
        <p:spPr>
          <a:xfrm>
            <a:off x="363416" y="6117886"/>
            <a:ext cx="1195755" cy="485727"/>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2">
                    <a:lumMod val="75000"/>
                  </a:schemeClr>
                </a:solidFill>
              </a:rPr>
              <a:t>0,5 MDH</a:t>
            </a:r>
            <a:endParaRPr lang="fr-FR" b="1" dirty="0">
              <a:solidFill>
                <a:schemeClr val="tx2">
                  <a:lumMod val="75000"/>
                </a:schemeClr>
              </a:solidFill>
            </a:endParaRPr>
          </a:p>
        </p:txBody>
      </p:sp>
    </p:spTree>
    <p:extLst>
      <p:ext uri="{BB962C8B-B14F-4D97-AF65-F5344CB8AC3E}">
        <p14:creationId xmlns:p14="http://schemas.microsoft.com/office/powerpoint/2010/main" val="3199621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609600" y="1552699"/>
            <a:ext cx="10972800" cy="3752603"/>
          </a:xfrm>
        </p:spPr>
        <p:txBody>
          <a:bodyPr>
            <a:normAutofit/>
          </a:bodyPr>
          <a:lstStyle/>
          <a:p>
            <a:pPr algn="ctr"/>
            <a:r>
              <a:rPr lang="ar-MA" dirty="0" smtClean="0"/>
              <a:t>شكرا على حسن انتباهكم </a:t>
            </a:r>
            <a:r>
              <a:rPr lang="fr-FR" dirty="0"/>
              <a:t/>
            </a:r>
            <a:br>
              <a:rPr lang="fr-FR" dirty="0"/>
            </a:br>
            <a:endParaRPr lang="fr-FR" dirty="0"/>
          </a:p>
        </p:txBody>
      </p:sp>
    </p:spTree>
    <p:extLst>
      <p:ext uri="{BB962C8B-B14F-4D97-AF65-F5344CB8AC3E}">
        <p14:creationId xmlns:p14="http://schemas.microsoft.com/office/powerpoint/2010/main" val="3594427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213137-4596-634A-A4CC-246CC998F383}"/>
              </a:ext>
            </a:extLst>
          </p:cNvPr>
          <p:cNvSpPr>
            <a:spLocks noGrp="1"/>
          </p:cNvSpPr>
          <p:nvPr>
            <p:ph type="title"/>
          </p:nvPr>
        </p:nvSpPr>
        <p:spPr/>
        <p:txBody>
          <a:bodyPr/>
          <a:lstStyle/>
          <a:p>
            <a:pPr algn="r"/>
            <a:r>
              <a:rPr lang="ar-MA" dirty="0" smtClean="0"/>
              <a:t>المحاور والأهداف الأساسية للاستراتيجية</a:t>
            </a:r>
            <a:endParaRPr lang="fr-FR" dirty="0"/>
          </a:p>
        </p:txBody>
      </p:sp>
    </p:spTree>
    <p:extLst>
      <p:ext uri="{BB962C8B-B14F-4D97-AF65-F5344CB8AC3E}">
        <p14:creationId xmlns:p14="http://schemas.microsoft.com/office/powerpoint/2010/main" val="1522720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ar-MA" b="1" dirty="0"/>
              <a:t>الاستراتيجية </a:t>
            </a:r>
            <a:r>
              <a:rPr lang="ar-MA" b="1" dirty="0" smtClean="0"/>
              <a:t>الجهوية للنهوض بحقوق المهاجرين واللاجئين وإدماجهم الاجتماعي</a:t>
            </a:r>
            <a:endParaRPr lang="fr-FR" dirty="0"/>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779083" y="792080"/>
            <a:ext cx="7887400" cy="5929354"/>
          </a:xfrm>
        </p:spPr>
        <p:txBody>
          <a:bodyPr>
            <a:normAutofit fontScale="92500" lnSpcReduction="20000"/>
          </a:bodyPr>
          <a:lstStyle/>
          <a:p>
            <a:pPr marL="0" indent="0" algn="r">
              <a:lnSpc>
                <a:spcPct val="120000"/>
              </a:lnSpc>
              <a:buNone/>
            </a:pPr>
            <a:r>
              <a:rPr lang="ar-MA" sz="2400" b="1" spc="-100" dirty="0">
                <a:solidFill>
                  <a:schemeClr val="tx2"/>
                </a:solidFill>
                <a:latin typeface="+mj-lt"/>
                <a:ea typeface="+mj-ea"/>
                <a:cs typeface="+mj-cs"/>
              </a:rPr>
              <a:t>المحور </a:t>
            </a:r>
            <a:r>
              <a:rPr lang="ar-MA" sz="2400" b="1" spc="-100" dirty="0" smtClean="0">
                <a:solidFill>
                  <a:schemeClr val="tx2"/>
                </a:solidFill>
                <a:latin typeface="+mj-lt"/>
                <a:ea typeface="+mj-ea"/>
                <a:cs typeface="+mj-cs"/>
              </a:rPr>
              <a:t>الاستراتيجي </a:t>
            </a:r>
            <a:r>
              <a:rPr lang="ar-MA" sz="2400" b="1" spc="-100" dirty="0">
                <a:solidFill>
                  <a:schemeClr val="tx2"/>
                </a:solidFill>
                <a:latin typeface="+mj-lt"/>
                <a:ea typeface="+mj-ea"/>
                <a:cs typeface="+mj-cs"/>
              </a:rPr>
              <a:t>رقم 1: تحسين الظروف الصحية للمهاجرين واللاجئين </a:t>
            </a:r>
            <a:endParaRPr lang="fr-FR" sz="2400" b="1" spc="-100" dirty="0">
              <a:solidFill>
                <a:schemeClr val="tx2"/>
              </a:solidFill>
              <a:latin typeface="+mj-lt"/>
              <a:ea typeface="+mj-ea"/>
              <a:cs typeface="+mj-cs"/>
            </a:endParaRPr>
          </a:p>
          <a:p>
            <a:pPr marL="0" indent="0" algn="r">
              <a:lnSpc>
                <a:spcPct val="120000"/>
              </a:lnSpc>
              <a:buNone/>
            </a:pPr>
            <a:r>
              <a:rPr lang="ar-MA" sz="2400" b="1" spc="-100" dirty="0" smtClean="0">
                <a:solidFill>
                  <a:schemeClr val="bg2">
                    <a:lumMod val="25000"/>
                  </a:schemeClr>
                </a:solidFill>
                <a:latin typeface="+mj-lt"/>
                <a:ea typeface="+mj-ea"/>
                <a:cs typeface="+mj-cs"/>
              </a:rPr>
              <a:t>المشاريع المقترحة</a:t>
            </a:r>
            <a:endParaRPr lang="ar-MA" sz="2400" b="1" spc="-100" dirty="0">
              <a:solidFill>
                <a:schemeClr val="bg2">
                  <a:lumMod val="25000"/>
                </a:schemeClr>
              </a:solidFill>
              <a:latin typeface="+mj-lt"/>
              <a:ea typeface="+mj-ea"/>
              <a:cs typeface="+mj-cs"/>
            </a:endParaRPr>
          </a:p>
          <a:p>
            <a:pPr marL="0" indent="0" algn="r">
              <a:buNone/>
            </a:pPr>
            <a:r>
              <a:rPr lang="ar-MA" sz="1600" b="1" dirty="0" smtClean="0"/>
              <a:t>المشروع 1: </a:t>
            </a:r>
            <a:r>
              <a:rPr lang="ar-MA" sz="1600" dirty="0" smtClean="0"/>
              <a:t>انجاز مشروع لتحسيس و </a:t>
            </a:r>
            <a:r>
              <a:rPr lang="ar-MA" sz="1600" dirty="0"/>
              <a:t>تدريب العاملين </a:t>
            </a:r>
            <a:r>
              <a:rPr lang="ar-MA" sz="1600" dirty="0" smtClean="0"/>
              <a:t>بقطاع الصحة </a:t>
            </a:r>
            <a:r>
              <a:rPr lang="ar-MA" sz="1600" dirty="0"/>
              <a:t>وتوعيتهم بشأن حقوق </a:t>
            </a:r>
            <a:r>
              <a:rPr lang="ar-MA" sz="1600" dirty="0" smtClean="0"/>
              <a:t>المهاجرين واللاجئين على مستوى الجهة بشراكة مع المديرية الجهوية للصحة و المنظمات غير الحكومية و التعاون الدولي</a:t>
            </a:r>
          </a:p>
          <a:p>
            <a:pPr marL="0" indent="0" algn="r">
              <a:buNone/>
            </a:pPr>
            <a:r>
              <a:rPr lang="ar-MA" sz="1600" b="1" dirty="0" smtClean="0"/>
              <a:t>المشروع 2: </a:t>
            </a:r>
            <a:r>
              <a:rPr lang="ar-MA" sz="1600" dirty="0" smtClean="0"/>
              <a:t>خلق مجموعة </a:t>
            </a:r>
            <a:r>
              <a:rPr lang="ar-MA" sz="1600" dirty="0"/>
              <a:t>عمل بين المديرية الجهوية </a:t>
            </a:r>
            <a:r>
              <a:rPr lang="ar-MA" sz="1600" dirty="0" smtClean="0"/>
              <a:t>للصحة والجمعيات العاملة في مجال الهجرة لتوعية المهاجرين واللاجئين حول الحقوق الصحية و كيفية الولوج للخدمات الصحية على مستوى الجهة (اصدار دليل وتوزيعه, حملات توعية, الخ)</a:t>
            </a:r>
            <a:endParaRPr lang="fr-FR" sz="1600" dirty="0" smtClean="0"/>
          </a:p>
          <a:p>
            <a:pPr marL="0" indent="0" algn="r">
              <a:buNone/>
            </a:pPr>
            <a:r>
              <a:rPr lang="ar-MA" sz="1600" b="1" dirty="0" smtClean="0"/>
              <a:t>المشروع 3</a:t>
            </a:r>
            <a:r>
              <a:rPr lang="ar-MA" sz="1600" b="1" dirty="0"/>
              <a:t>: </a:t>
            </a:r>
            <a:r>
              <a:rPr lang="ar-MA" sz="1600" dirty="0" smtClean="0"/>
              <a:t>توسيع مجال الشراكة بين الجهة ووزارة الصحة للبحث عن امكانيات متابعة العلاج والرعاية الصحية خارج أرض الجهة للأمراض المزمنة كالسل ومتابعة الحمل (ضمان المرونة في المساطر الإدارية, توسيع الروابط مع باقي مديريات الصحة, الخ)</a:t>
            </a:r>
          </a:p>
          <a:p>
            <a:pPr marL="0" indent="0" algn="r">
              <a:buNone/>
            </a:pPr>
            <a:endParaRPr lang="ar-MA" sz="1600" dirty="0"/>
          </a:p>
          <a:p>
            <a:pPr marL="0" indent="0" algn="r">
              <a:buNone/>
            </a:pPr>
            <a:r>
              <a:rPr lang="ar-MA" sz="2400" b="1" spc="-100" dirty="0">
                <a:solidFill>
                  <a:schemeClr val="tx2"/>
                </a:solidFill>
                <a:latin typeface="+mj-lt"/>
                <a:ea typeface="+mj-ea"/>
                <a:cs typeface="+mj-cs"/>
              </a:rPr>
              <a:t>المحور </a:t>
            </a:r>
            <a:r>
              <a:rPr lang="ar-MA" sz="2400" b="1" spc="-100" dirty="0" smtClean="0">
                <a:solidFill>
                  <a:schemeClr val="tx2"/>
                </a:solidFill>
                <a:latin typeface="+mj-lt"/>
                <a:ea typeface="+mj-ea"/>
                <a:cs typeface="+mj-cs"/>
              </a:rPr>
              <a:t>الاستراتيجي </a:t>
            </a:r>
            <a:r>
              <a:rPr lang="ar-MA" sz="2400" b="1" spc="-100" dirty="0">
                <a:solidFill>
                  <a:schemeClr val="tx2"/>
                </a:solidFill>
                <a:latin typeface="+mj-lt"/>
                <a:ea typeface="+mj-ea"/>
                <a:cs typeface="+mj-cs"/>
              </a:rPr>
              <a:t>رقم 2: التمكين </a:t>
            </a:r>
            <a:r>
              <a:rPr lang="ar-MA" sz="2400" b="1" spc="-100" dirty="0" smtClean="0">
                <a:solidFill>
                  <a:schemeClr val="tx2"/>
                </a:solidFill>
                <a:latin typeface="+mj-lt"/>
                <a:ea typeface="+mj-ea"/>
                <a:cs typeface="+mj-cs"/>
              </a:rPr>
              <a:t>الاقتصادي للمهاجرين واللاجئين </a:t>
            </a:r>
            <a:r>
              <a:rPr lang="ar-MA" sz="2400" b="1" spc="-100" dirty="0">
                <a:solidFill>
                  <a:schemeClr val="tx2"/>
                </a:solidFill>
                <a:latin typeface="+mj-lt"/>
                <a:ea typeface="+mj-ea"/>
                <a:cs typeface="+mj-cs"/>
              </a:rPr>
              <a:t>/ </a:t>
            </a:r>
            <a:r>
              <a:rPr lang="ar-MA" sz="2400" b="1" spc="-100" dirty="0" smtClean="0">
                <a:solidFill>
                  <a:schemeClr val="bg2">
                    <a:lumMod val="50000"/>
                  </a:schemeClr>
                </a:solidFill>
                <a:latin typeface="+mj-lt"/>
                <a:ea typeface="+mj-ea"/>
                <a:cs typeface="+mj-cs"/>
              </a:rPr>
              <a:t>التدريب و التكوين </a:t>
            </a:r>
            <a:r>
              <a:rPr lang="ar-MA" sz="2400" b="1" spc="-100" dirty="0">
                <a:solidFill>
                  <a:schemeClr val="bg2">
                    <a:lumMod val="50000"/>
                  </a:schemeClr>
                </a:solidFill>
                <a:latin typeface="+mj-lt"/>
                <a:ea typeface="+mj-ea"/>
                <a:cs typeface="+mj-cs"/>
              </a:rPr>
              <a:t>المهني</a:t>
            </a:r>
            <a:endParaRPr lang="fr-FR" sz="2400" b="1" spc="-100" dirty="0">
              <a:solidFill>
                <a:schemeClr val="bg2">
                  <a:lumMod val="50000"/>
                </a:schemeClr>
              </a:solidFill>
              <a:latin typeface="+mj-lt"/>
              <a:ea typeface="+mj-ea"/>
              <a:cs typeface="+mj-cs"/>
            </a:endParaRPr>
          </a:p>
          <a:p>
            <a:pPr marL="0" lvl="0" indent="0" algn="r">
              <a:lnSpc>
                <a:spcPct val="120000"/>
              </a:lnSpc>
              <a:buClr>
                <a:srgbClr val="93A299"/>
              </a:buClr>
              <a:buNone/>
            </a:pPr>
            <a:r>
              <a:rPr lang="ar-MA" sz="2400" b="1" spc="-100" dirty="0">
                <a:solidFill>
                  <a:srgbClr val="F3F2DC">
                    <a:lumMod val="25000"/>
                  </a:srgbClr>
                </a:solidFill>
                <a:latin typeface="Book Antiqua"/>
                <a:cs typeface="Times New Roman"/>
              </a:rPr>
              <a:t>المشاريع المقترحة</a:t>
            </a:r>
          </a:p>
          <a:p>
            <a:pPr marL="0" indent="0" algn="r">
              <a:buNone/>
            </a:pPr>
            <a:r>
              <a:rPr lang="ar-MA" sz="1600" b="1" dirty="0" smtClean="0"/>
              <a:t>المشروع 1</a:t>
            </a:r>
            <a:r>
              <a:rPr lang="ar-MA" sz="1600" b="1" dirty="0"/>
              <a:t>: </a:t>
            </a:r>
            <a:r>
              <a:rPr lang="ar-MA" sz="1600" dirty="0" smtClean="0"/>
              <a:t>انجاز دراسة حول </a:t>
            </a:r>
            <a:r>
              <a:rPr lang="ar-MA" sz="1600" dirty="0" err="1" smtClean="0"/>
              <a:t>سوسيولوجية</a:t>
            </a:r>
            <a:r>
              <a:rPr lang="ar-MA" sz="1600" dirty="0" smtClean="0"/>
              <a:t> و قابلية التوظيف لدى المهاجرين </a:t>
            </a:r>
            <a:r>
              <a:rPr lang="ar-MA" sz="1600" dirty="0"/>
              <a:t>واللاجئين على </a:t>
            </a:r>
            <a:r>
              <a:rPr lang="ar-MA" sz="1600" dirty="0" smtClean="0"/>
              <a:t>مستوى الجهة (على غرار الدراسة التي انجزت في جهة الدار البيضاء من طرف التعاون الألماني والوزارة المكلفة بشؤون الهجرة)</a:t>
            </a:r>
            <a:r>
              <a:rPr lang="fr-FR" sz="1600" dirty="0" smtClean="0"/>
              <a:t> </a:t>
            </a:r>
            <a:endParaRPr lang="fr-FR" sz="1600" dirty="0"/>
          </a:p>
          <a:p>
            <a:pPr marL="0" indent="0" algn="r">
              <a:buNone/>
            </a:pPr>
            <a:r>
              <a:rPr lang="ar-MA" sz="1600" b="1" dirty="0"/>
              <a:t>المشروع 2: </a:t>
            </a:r>
            <a:r>
              <a:rPr lang="ar-MA" sz="1600" dirty="0" smtClean="0"/>
              <a:t>بشراكة مع الفاعلين الجهويين انجاز تجربة رائدة على المستوى الوطني للسماح  للقاصرين </a:t>
            </a:r>
            <a:r>
              <a:rPr lang="ar-MA" sz="1600" dirty="0"/>
              <a:t>غير المصحوبين </a:t>
            </a:r>
            <a:r>
              <a:rPr lang="ar-MA" sz="1600" dirty="0" smtClean="0"/>
              <a:t>بالولوج </a:t>
            </a:r>
            <a:r>
              <a:rPr lang="ar-MA" sz="1600" dirty="0"/>
              <a:t>إلى خدمات </a:t>
            </a:r>
            <a:r>
              <a:rPr lang="ar-MA" sz="1600" dirty="0" smtClean="0"/>
              <a:t>التكوين المهني مع توفير الدعم المعنوي والمادي</a:t>
            </a:r>
            <a:endParaRPr lang="fr-FR" sz="1600" dirty="0"/>
          </a:p>
          <a:p>
            <a:pPr marL="0" indent="0" algn="r">
              <a:buNone/>
            </a:pPr>
            <a:r>
              <a:rPr lang="ar-MA" sz="1600" b="1" dirty="0" smtClean="0"/>
              <a:t>المشروع 3: </a:t>
            </a:r>
            <a:r>
              <a:rPr lang="ar-MA" sz="1600" dirty="0" smtClean="0"/>
              <a:t>مشروع تحسين ولوج النساء </a:t>
            </a:r>
            <a:r>
              <a:rPr lang="ar-MA" sz="1600" dirty="0"/>
              <a:t>المهاجرات إلى </a:t>
            </a:r>
            <a:r>
              <a:rPr lang="ar-MA" sz="1600" dirty="0" smtClean="0"/>
              <a:t>مراكز التربية و التكوين التابعة للتعاون الوطني بشراكة مع المجتمع المدني (حملات تحسيسية لفائدة النساء المهاجرات, الدعم المادي للمراكز, دعم النساء الراغبات في الاستفادة...)</a:t>
            </a:r>
            <a:endParaRPr lang="fr-FR" sz="1600" dirty="0"/>
          </a:p>
          <a:p>
            <a:pPr marL="0" indent="0" algn="r">
              <a:buNone/>
            </a:pPr>
            <a:r>
              <a:rPr lang="ar-MA" sz="1600" b="1" dirty="0"/>
              <a:t>المشروع  4: </a:t>
            </a:r>
            <a:r>
              <a:rPr lang="ar-MA" sz="1600" dirty="0" smtClean="0"/>
              <a:t>تقديم الدعم المادي لمنظمات </a:t>
            </a:r>
            <a:r>
              <a:rPr lang="ar-MA" sz="1600" dirty="0"/>
              <a:t>المجتمع </a:t>
            </a:r>
            <a:r>
              <a:rPr lang="ar-MA" sz="1600" dirty="0" smtClean="0"/>
              <a:t>المدني التي توفر خدمات </a:t>
            </a:r>
            <a:r>
              <a:rPr lang="ar-MA" sz="1600" dirty="0"/>
              <a:t>في </a:t>
            </a:r>
            <a:r>
              <a:rPr lang="ar-MA" sz="1600" dirty="0" smtClean="0"/>
              <a:t>مجال التكوين والتدريب و تقوية القدرات لفائدة المهاجرين واللاجئين</a:t>
            </a:r>
            <a:endParaRPr lang="fr-FR" sz="1600" dirty="0"/>
          </a:p>
        </p:txBody>
      </p:sp>
      <p:sp>
        <p:nvSpPr>
          <p:cNvPr id="5" name="Rectangle 4"/>
          <p:cNvSpPr/>
          <p:nvPr/>
        </p:nvSpPr>
        <p:spPr>
          <a:xfrm>
            <a:off x="609600" y="2640512"/>
            <a:ext cx="2595020" cy="2529363"/>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58676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ar-MA" b="1" dirty="0"/>
              <a:t>الاستراتيجية </a:t>
            </a:r>
            <a:r>
              <a:rPr lang="ar-MA" b="1" dirty="0" smtClean="0"/>
              <a:t>الجهوية للنهوض بحقوق المهاجرين واللاجئين وإدماجهم الاجتماعي</a:t>
            </a:r>
            <a:endParaRPr lang="fr-FR" dirty="0"/>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685297" y="792080"/>
            <a:ext cx="7887399" cy="5929354"/>
          </a:xfrm>
        </p:spPr>
        <p:txBody>
          <a:bodyPr>
            <a:normAutofit fontScale="92500" lnSpcReduction="10000"/>
          </a:bodyPr>
          <a:lstStyle/>
          <a:p>
            <a:pPr marL="0" indent="0" algn="r">
              <a:buNone/>
            </a:pPr>
            <a:r>
              <a:rPr lang="ar-MA" sz="2400" b="1" spc="-100" dirty="0" smtClean="0">
                <a:solidFill>
                  <a:schemeClr val="tx2"/>
                </a:solidFill>
                <a:latin typeface="+mj-lt"/>
                <a:ea typeface="+mj-ea"/>
                <a:cs typeface="+mj-cs"/>
              </a:rPr>
              <a:t>المحور </a:t>
            </a:r>
            <a:r>
              <a:rPr lang="ar-MA" sz="2400" b="1" spc="-100" dirty="0">
                <a:solidFill>
                  <a:schemeClr val="tx2"/>
                </a:solidFill>
                <a:latin typeface="+mj-lt"/>
                <a:ea typeface="+mj-ea"/>
                <a:cs typeface="+mj-cs"/>
              </a:rPr>
              <a:t>الاستراتيجي رقم 2: </a:t>
            </a:r>
            <a:r>
              <a:rPr lang="ar-MA" sz="2200" b="1" spc="-100" dirty="0">
                <a:solidFill>
                  <a:srgbClr val="D2533C"/>
                </a:solidFill>
                <a:latin typeface="Book Antiqua"/>
                <a:cs typeface="Times New Roman"/>
              </a:rPr>
              <a:t>التمكين الاقتصادي للمهاجرين واللاجئين </a:t>
            </a:r>
            <a:r>
              <a:rPr lang="ar-MA" sz="2400" b="1" spc="-100" dirty="0" smtClean="0">
                <a:solidFill>
                  <a:schemeClr val="tx2"/>
                </a:solidFill>
                <a:latin typeface="+mj-lt"/>
                <a:ea typeface="+mj-ea"/>
                <a:cs typeface="+mj-cs"/>
              </a:rPr>
              <a:t>/ </a:t>
            </a:r>
            <a:r>
              <a:rPr lang="ar-MA" sz="2400" b="1" spc="-100" dirty="0">
                <a:solidFill>
                  <a:schemeClr val="bg2">
                    <a:lumMod val="50000"/>
                  </a:schemeClr>
                </a:solidFill>
                <a:latin typeface="+mj-lt"/>
                <a:ea typeface="+mj-ea"/>
                <a:cs typeface="+mj-cs"/>
              </a:rPr>
              <a:t>الإدماج </a:t>
            </a:r>
            <a:r>
              <a:rPr lang="ar-MA" sz="2400" b="1" spc="-100" dirty="0" smtClean="0">
                <a:solidFill>
                  <a:schemeClr val="bg2">
                    <a:lumMod val="50000"/>
                  </a:schemeClr>
                </a:solidFill>
                <a:latin typeface="+mj-lt"/>
                <a:ea typeface="+mj-ea"/>
                <a:cs typeface="+mj-cs"/>
              </a:rPr>
              <a:t>في سوق الشغل</a:t>
            </a:r>
            <a:endParaRPr lang="fr-FR" sz="2400" b="1" spc="-100" dirty="0">
              <a:solidFill>
                <a:schemeClr val="bg2">
                  <a:lumMod val="50000"/>
                </a:schemeClr>
              </a:solidFill>
              <a:latin typeface="+mj-lt"/>
              <a:ea typeface="+mj-ea"/>
              <a:cs typeface="+mj-cs"/>
            </a:endParaRPr>
          </a:p>
          <a:p>
            <a:pPr marL="0" lvl="0" indent="0" algn="r">
              <a:lnSpc>
                <a:spcPct val="120000"/>
              </a:lnSpc>
              <a:buClr>
                <a:srgbClr val="93A299"/>
              </a:buClr>
              <a:buNone/>
            </a:pPr>
            <a:r>
              <a:rPr lang="ar-MA" sz="2400" b="1" spc="-100" dirty="0">
                <a:solidFill>
                  <a:srgbClr val="F3F2DC">
                    <a:lumMod val="25000"/>
                  </a:srgbClr>
                </a:solidFill>
                <a:latin typeface="Book Antiqua"/>
                <a:cs typeface="Times New Roman"/>
              </a:rPr>
              <a:t>المشاريع المقترحة</a:t>
            </a:r>
          </a:p>
          <a:p>
            <a:pPr marL="0" indent="0" algn="r">
              <a:buNone/>
            </a:pPr>
            <a:r>
              <a:rPr lang="ar-MA" sz="1600" b="1" dirty="0" smtClean="0"/>
              <a:t>المشروع </a:t>
            </a:r>
            <a:r>
              <a:rPr lang="ar-MA" sz="1600" b="1" dirty="0"/>
              <a:t>1</a:t>
            </a:r>
            <a:r>
              <a:rPr lang="ar-MA" sz="1600" dirty="0"/>
              <a:t>: </a:t>
            </a:r>
            <a:r>
              <a:rPr lang="ar-MA" sz="1600" dirty="0" smtClean="0"/>
              <a:t>انجاز مشروع بشراكة مع وزارة التشغيل والاتحاد العام لمقاولات المغرب لإنجاز حملة تواصلية حول </a:t>
            </a:r>
            <a:r>
              <a:rPr lang="ar-MA" sz="1600" dirty="0"/>
              <a:t>إلغاء التفضيل الوطني ومنح تصاريح العمل </a:t>
            </a:r>
            <a:r>
              <a:rPr lang="ar-MA" sz="1600" dirty="0" smtClean="0"/>
              <a:t>للمهاجرين المقيمين </a:t>
            </a:r>
          </a:p>
          <a:p>
            <a:pPr marL="0" indent="0" algn="r">
              <a:buNone/>
            </a:pPr>
            <a:r>
              <a:rPr lang="ar-MA" sz="1600" b="1" dirty="0" smtClean="0"/>
              <a:t>المشروع 2</a:t>
            </a:r>
            <a:r>
              <a:rPr lang="ar-MA" sz="1600" dirty="0"/>
              <a:t>: فتح مكتب تأشيرات العقود بالتعاون مع وزارة </a:t>
            </a:r>
            <a:r>
              <a:rPr lang="ar-MA" sz="1600" dirty="0" smtClean="0"/>
              <a:t>التشغيل </a:t>
            </a:r>
            <a:r>
              <a:rPr lang="ar-MA" sz="1600" dirty="0"/>
              <a:t>على مستوى مدينة طنجة </a:t>
            </a:r>
            <a:r>
              <a:rPr lang="ar-MA" sz="1600" b="1" dirty="0" smtClean="0"/>
              <a:t>المشروع </a:t>
            </a:r>
            <a:r>
              <a:rPr lang="ar-MA" sz="1600" b="1" dirty="0"/>
              <a:t>3</a:t>
            </a:r>
            <a:r>
              <a:rPr lang="ar-MA" sz="1600" dirty="0"/>
              <a:t>: </a:t>
            </a:r>
            <a:r>
              <a:rPr lang="ar-MA" sz="1600" dirty="0" smtClean="0"/>
              <a:t>مشروع دعم مبادرات المهاجرين حاملي المشاريع </a:t>
            </a:r>
            <a:r>
              <a:rPr lang="ar-MA" sz="1600" dirty="0"/>
              <a:t>في مجال العمل </a:t>
            </a:r>
            <a:r>
              <a:rPr lang="ar-MA" sz="1600" dirty="0" smtClean="0"/>
              <a:t>الحر (المقاولة, المقاول الذاتي, التعاونيات) بشراكة مع المجتمع </a:t>
            </a:r>
            <a:r>
              <a:rPr lang="ar-MA" sz="1600" dirty="0"/>
              <a:t>المدني </a:t>
            </a:r>
            <a:r>
              <a:rPr lang="ar-MA" sz="1600" dirty="0" smtClean="0"/>
              <a:t>و </a:t>
            </a:r>
            <a:r>
              <a:rPr lang="ar-MA" sz="1600" dirty="0"/>
              <a:t>المنظمات غير الحكومية و التعاون </a:t>
            </a:r>
            <a:r>
              <a:rPr lang="ar-MA" sz="1600" dirty="0" smtClean="0"/>
              <a:t>الدولي</a:t>
            </a:r>
            <a:endParaRPr lang="fr-FR" sz="1600" dirty="0"/>
          </a:p>
          <a:p>
            <a:pPr marL="0" indent="0" algn="r">
              <a:buNone/>
            </a:pPr>
            <a:r>
              <a:rPr lang="ar-MA" sz="2400" b="1" spc="-100" dirty="0" smtClean="0">
                <a:solidFill>
                  <a:schemeClr val="tx2"/>
                </a:solidFill>
                <a:latin typeface="+mj-lt"/>
                <a:ea typeface="+mj-ea"/>
                <a:cs typeface="+mj-cs"/>
              </a:rPr>
              <a:t>المحور الاستراتيجي </a:t>
            </a:r>
            <a:r>
              <a:rPr lang="ar-MA" sz="2400" b="1" spc="-100" dirty="0">
                <a:solidFill>
                  <a:schemeClr val="tx2"/>
                </a:solidFill>
                <a:latin typeface="+mj-lt"/>
                <a:ea typeface="+mj-ea"/>
                <a:cs typeface="+mj-cs"/>
              </a:rPr>
              <a:t>رقم 3: الإدماج الاجتماعي للمهاجرين واللاجئين</a:t>
            </a:r>
            <a:endParaRPr lang="fr-FR" sz="2400" b="1" spc="-100" dirty="0">
              <a:solidFill>
                <a:schemeClr val="tx2"/>
              </a:solidFill>
              <a:latin typeface="+mj-lt"/>
              <a:ea typeface="+mj-ea"/>
              <a:cs typeface="+mj-cs"/>
            </a:endParaRPr>
          </a:p>
          <a:p>
            <a:pPr marL="0" lvl="0" indent="0" algn="r">
              <a:lnSpc>
                <a:spcPct val="120000"/>
              </a:lnSpc>
              <a:buClr>
                <a:srgbClr val="93A299"/>
              </a:buClr>
              <a:buNone/>
            </a:pPr>
            <a:r>
              <a:rPr lang="ar-MA" sz="2400" b="1" spc="-100" dirty="0">
                <a:solidFill>
                  <a:srgbClr val="F3F2DC">
                    <a:lumMod val="25000"/>
                  </a:srgbClr>
                </a:solidFill>
                <a:latin typeface="Book Antiqua"/>
                <a:cs typeface="Times New Roman"/>
              </a:rPr>
              <a:t>المشاريع المقترحة</a:t>
            </a:r>
          </a:p>
          <a:p>
            <a:pPr marL="0" indent="0" algn="r">
              <a:buNone/>
            </a:pPr>
            <a:r>
              <a:rPr lang="ar-MA" sz="1600" b="1" dirty="0" smtClean="0"/>
              <a:t>المشروع </a:t>
            </a:r>
            <a:r>
              <a:rPr lang="ar-MA" sz="1600" b="1" dirty="0"/>
              <a:t>1</a:t>
            </a:r>
            <a:r>
              <a:rPr lang="ar-MA" sz="1600" dirty="0"/>
              <a:t>: </a:t>
            </a:r>
            <a:r>
              <a:rPr lang="ar-MA" sz="1600" dirty="0" smtClean="0"/>
              <a:t>اطلاق </a:t>
            </a:r>
            <a:r>
              <a:rPr lang="ar-MA" sz="1600" dirty="0"/>
              <a:t>مشروع </a:t>
            </a:r>
            <a:r>
              <a:rPr lang="ar-MA" sz="1600" dirty="0" smtClean="0"/>
              <a:t>أكاديمي بشراكة </a:t>
            </a:r>
            <a:r>
              <a:rPr lang="ar-MA" sz="1600" dirty="0"/>
              <a:t>مع جامعة عبد المالك </a:t>
            </a:r>
            <a:r>
              <a:rPr lang="ar-MA" sz="1600" dirty="0" smtClean="0"/>
              <a:t>السعدي </a:t>
            </a:r>
            <a:r>
              <a:rPr lang="ar-MA" sz="1600" dirty="0"/>
              <a:t>حول </a:t>
            </a:r>
            <a:r>
              <a:rPr lang="ar-MA" sz="1600" dirty="0" smtClean="0"/>
              <a:t>الأسس الاجتماعية </a:t>
            </a:r>
            <a:r>
              <a:rPr lang="ar-MA" sz="1600" dirty="0"/>
              <a:t>والثقافية للمواقف التمييزية والعنصرية تجاه المهاجرين على </a:t>
            </a:r>
            <a:r>
              <a:rPr lang="ar-MA" sz="1600" dirty="0" smtClean="0"/>
              <a:t>مستوى الجهة </a:t>
            </a:r>
            <a:endParaRPr lang="fr-FR" sz="1600" dirty="0" smtClean="0"/>
          </a:p>
          <a:p>
            <a:pPr marL="0" indent="0" algn="r">
              <a:buNone/>
            </a:pPr>
            <a:r>
              <a:rPr lang="ar-MA" sz="1600" b="1" dirty="0" smtClean="0"/>
              <a:t>المشروع 2: </a:t>
            </a:r>
            <a:r>
              <a:rPr lang="ar-MA" sz="1600" dirty="0" smtClean="0"/>
              <a:t>تنظيم حملات</a:t>
            </a:r>
            <a:r>
              <a:rPr lang="ar-MA" sz="1600" b="1" dirty="0" smtClean="0"/>
              <a:t> </a:t>
            </a:r>
            <a:r>
              <a:rPr lang="ar-MA" sz="1600" dirty="0" smtClean="0"/>
              <a:t>التوعية والتواصل مع السكان حول أهمية التماسك الاجتماعي بين جميع الفئات ونبذ السلوكيات العنصرية </a:t>
            </a:r>
          </a:p>
          <a:p>
            <a:pPr marL="0" indent="0" algn="r">
              <a:buNone/>
            </a:pPr>
            <a:r>
              <a:rPr lang="ar-MA" sz="1600" b="1" dirty="0" smtClean="0"/>
              <a:t>المشروع 3</a:t>
            </a:r>
            <a:r>
              <a:rPr lang="ar-MA" sz="1600" dirty="0" smtClean="0"/>
              <a:t>: دعم المشاركة الثقافية والرياضية للمهاجرين (وخاصة الشباب) في الأنشطة المنظمة على مستوى الجهة بشراكة مع المندوبية الجهوية للثقافة </a:t>
            </a:r>
            <a:r>
              <a:rPr lang="ar-MA" sz="1600" dirty="0"/>
              <a:t>و المندوبية الجهوية </a:t>
            </a:r>
            <a:r>
              <a:rPr lang="ar-MA" sz="1600" dirty="0" smtClean="0"/>
              <a:t>للشباب والرياضة</a:t>
            </a:r>
            <a:endParaRPr lang="fr-FR" sz="1600" dirty="0" smtClean="0"/>
          </a:p>
          <a:p>
            <a:pPr marL="0" indent="0" algn="r">
              <a:buNone/>
            </a:pPr>
            <a:r>
              <a:rPr lang="ar-MA" sz="2400" b="1" spc="-100" dirty="0" smtClean="0">
                <a:solidFill>
                  <a:schemeClr val="tx2"/>
                </a:solidFill>
                <a:latin typeface="+mj-lt"/>
                <a:ea typeface="+mj-ea"/>
                <a:cs typeface="+mj-cs"/>
              </a:rPr>
              <a:t>المحور الاستراتيجي </a:t>
            </a:r>
            <a:r>
              <a:rPr lang="ar-MA" sz="2400" b="1" spc="-100" dirty="0">
                <a:solidFill>
                  <a:schemeClr val="tx2"/>
                </a:solidFill>
                <a:latin typeface="+mj-lt"/>
                <a:ea typeface="+mj-ea"/>
                <a:cs typeface="+mj-cs"/>
              </a:rPr>
              <a:t>رقم 4: تعزيز آليات المراقبة والتنسيق الإقليمية</a:t>
            </a:r>
            <a:endParaRPr lang="fr-FR" sz="2400" b="1" spc="-100" dirty="0">
              <a:solidFill>
                <a:schemeClr val="tx2"/>
              </a:solidFill>
              <a:latin typeface="+mj-lt"/>
              <a:ea typeface="+mj-ea"/>
              <a:cs typeface="+mj-cs"/>
            </a:endParaRPr>
          </a:p>
          <a:p>
            <a:pPr marL="0" lvl="0" indent="0" algn="r">
              <a:lnSpc>
                <a:spcPct val="120000"/>
              </a:lnSpc>
              <a:buClr>
                <a:srgbClr val="93A299"/>
              </a:buClr>
              <a:buNone/>
            </a:pPr>
            <a:r>
              <a:rPr lang="ar-MA" sz="2400" b="1" spc="-100" dirty="0">
                <a:solidFill>
                  <a:srgbClr val="F3F2DC">
                    <a:lumMod val="25000"/>
                  </a:srgbClr>
                </a:solidFill>
                <a:latin typeface="Book Antiqua"/>
                <a:cs typeface="Times New Roman"/>
              </a:rPr>
              <a:t>المشاريع المقترحة</a:t>
            </a:r>
          </a:p>
          <a:p>
            <a:pPr marL="0" indent="0" algn="r">
              <a:buNone/>
            </a:pPr>
            <a:r>
              <a:rPr lang="ar-MA" sz="1600" b="1" dirty="0" smtClean="0"/>
              <a:t>المشروع 1</a:t>
            </a:r>
            <a:r>
              <a:rPr lang="ar-MA" sz="1600" dirty="0" smtClean="0"/>
              <a:t>: خلق لجنة التنسيق حول الهجرة واللجوء على مستوى المجلس الجهوي </a:t>
            </a:r>
            <a:r>
              <a:rPr lang="ar-MA" sz="1600" dirty="0"/>
              <a:t>مكلفة ب : </a:t>
            </a:r>
            <a:r>
              <a:rPr lang="ar-MA" sz="1600" dirty="0" smtClean="0"/>
              <a:t> 	تعزيز الشراكات مع كافة المتدخلين في مجال الهجرة</a:t>
            </a:r>
            <a:endParaRPr lang="ar-MA" sz="1600" dirty="0"/>
          </a:p>
          <a:p>
            <a:pPr marL="0" indent="0" algn="r">
              <a:buNone/>
            </a:pPr>
            <a:r>
              <a:rPr lang="ar-MA" sz="1600" dirty="0" smtClean="0"/>
              <a:t>تتبع تنفيذ الاستراتيجية الوطنية للهجرة واللجوء على مستوى الجهة بتنسيق مع الوزارة المكلفة بشؤون الهجرة</a:t>
            </a:r>
          </a:p>
        </p:txBody>
      </p:sp>
      <p:sp>
        <p:nvSpPr>
          <p:cNvPr id="5" name="Rectangle 4"/>
          <p:cNvSpPr/>
          <p:nvPr/>
        </p:nvSpPr>
        <p:spPr>
          <a:xfrm>
            <a:off x="609600" y="2746022"/>
            <a:ext cx="2595020" cy="2505916"/>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Rectangle 3"/>
          <p:cNvSpPr/>
          <p:nvPr/>
        </p:nvSpPr>
        <p:spPr>
          <a:xfrm flipH="1">
            <a:off x="11549838" y="59559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flipH="1">
            <a:off x="11561723" y="6213230"/>
            <a:ext cx="45719" cy="64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9374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ar-MA" b="1" dirty="0"/>
              <a:t>الاستراتيجية </a:t>
            </a:r>
            <a:r>
              <a:rPr lang="ar-MA" b="1" dirty="0" smtClean="0"/>
              <a:t>الجهوية </a:t>
            </a:r>
            <a:r>
              <a:rPr lang="ar-MA" b="1" dirty="0"/>
              <a:t>لإدماج الأشخاص ذوي </a:t>
            </a:r>
            <a:r>
              <a:rPr lang="ar-MA" b="1" dirty="0" smtClean="0"/>
              <a:t>الاحتياجات الخاصة</a:t>
            </a:r>
            <a:endParaRPr lang="fr-FR" dirty="0"/>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62483" y="792080"/>
            <a:ext cx="8059886" cy="5810601"/>
          </a:xfrm>
        </p:spPr>
        <p:txBody>
          <a:bodyPr>
            <a:noAutofit/>
          </a:bodyPr>
          <a:lstStyle/>
          <a:p>
            <a:pPr marL="0" indent="0" algn="r">
              <a:buNone/>
            </a:pPr>
            <a:r>
              <a:rPr lang="ar-MA" sz="2400" b="1" spc="-100" dirty="0" smtClean="0">
                <a:solidFill>
                  <a:schemeClr val="tx2"/>
                </a:solidFill>
                <a:latin typeface="+mj-lt"/>
                <a:ea typeface="+mj-ea"/>
                <a:cs typeface="+mj-cs"/>
              </a:rPr>
              <a:t>المحور الاستراتيجي </a:t>
            </a:r>
            <a:r>
              <a:rPr lang="ar-MA" sz="2400" b="1" spc="-100" dirty="0">
                <a:solidFill>
                  <a:schemeClr val="tx2"/>
                </a:solidFill>
                <a:latin typeface="+mj-lt"/>
                <a:ea typeface="+mj-ea"/>
                <a:cs typeface="+mj-cs"/>
              </a:rPr>
              <a:t>رقم 1: تحسين الأوضاع الصحية للأشخاص ذوي </a:t>
            </a:r>
            <a:r>
              <a:rPr lang="ar-MA" sz="2400" b="1" spc="-100" dirty="0" smtClean="0">
                <a:solidFill>
                  <a:schemeClr val="tx2"/>
                </a:solidFill>
                <a:latin typeface="+mj-lt"/>
                <a:ea typeface="+mj-ea"/>
                <a:cs typeface="+mj-cs"/>
              </a:rPr>
              <a:t>الاحتياجات الخاصة</a:t>
            </a:r>
            <a:endParaRPr lang="fr-FR" sz="2400" b="1" spc="-100" dirty="0" smtClean="0">
              <a:solidFill>
                <a:schemeClr val="tx2"/>
              </a:solidFill>
              <a:latin typeface="+mj-lt"/>
              <a:ea typeface="+mj-ea"/>
              <a:cs typeface="+mj-cs"/>
            </a:endParaRPr>
          </a:p>
          <a:p>
            <a:pPr marL="0" indent="0" algn="r">
              <a:lnSpc>
                <a:spcPct val="120000"/>
              </a:lnSpc>
              <a:buNone/>
            </a:pPr>
            <a:r>
              <a:rPr lang="ar-MA" sz="2800" b="1" spc="-100" dirty="0" smtClean="0">
                <a:solidFill>
                  <a:schemeClr val="bg2">
                    <a:lumMod val="25000"/>
                  </a:schemeClr>
                </a:solidFill>
                <a:latin typeface="+mj-lt"/>
                <a:ea typeface="+mj-ea"/>
                <a:cs typeface="+mj-cs"/>
              </a:rPr>
              <a:t>المشاريع المقترحة </a:t>
            </a:r>
            <a:r>
              <a:rPr lang="ar-MA" sz="1800" b="1" spc="-100" dirty="0" smtClean="0">
                <a:solidFill>
                  <a:srgbClr val="FF0000"/>
                </a:solidFill>
                <a:latin typeface="+mj-lt"/>
                <a:ea typeface="+mj-ea"/>
                <a:cs typeface="+mj-cs"/>
              </a:rPr>
              <a:t>بشراكة مع مديرية الصحة</a:t>
            </a:r>
            <a:endParaRPr lang="ar-MA" sz="2800" b="1" spc="-100" dirty="0">
              <a:solidFill>
                <a:schemeClr val="bg2">
                  <a:lumMod val="25000"/>
                </a:schemeClr>
              </a:solidFill>
              <a:latin typeface="+mj-lt"/>
              <a:ea typeface="+mj-ea"/>
              <a:cs typeface="+mj-cs"/>
            </a:endParaRPr>
          </a:p>
          <a:p>
            <a:pPr marL="0" indent="0" algn="r">
              <a:buNone/>
            </a:pPr>
            <a:r>
              <a:rPr lang="ar-MA" sz="1600" b="1" dirty="0" smtClean="0"/>
              <a:t>المشروع </a:t>
            </a:r>
            <a:r>
              <a:rPr lang="ar-MA" sz="1600" b="1" dirty="0"/>
              <a:t>1:</a:t>
            </a:r>
            <a:r>
              <a:rPr lang="ar-MA" sz="1600" dirty="0"/>
              <a:t> </a:t>
            </a:r>
            <a:r>
              <a:rPr lang="ar-SA" sz="1600" dirty="0"/>
              <a:t>توفير الموارد البشرية </a:t>
            </a:r>
            <a:r>
              <a:rPr lang="ar-SA" sz="1600" dirty="0" smtClean="0"/>
              <a:t>والمعدات</a:t>
            </a:r>
            <a:r>
              <a:rPr lang="ar-MA" sz="1600" dirty="0" smtClean="0"/>
              <a:t> الخاصة</a:t>
            </a:r>
            <a:r>
              <a:rPr lang="ar-SA" sz="1600" dirty="0" smtClean="0"/>
              <a:t> </a:t>
            </a:r>
            <a:r>
              <a:rPr lang="ar-SA" sz="1600" dirty="0"/>
              <a:t>لوحدات الطب الفيزيائي واعادة </a:t>
            </a:r>
            <a:r>
              <a:rPr lang="ar-SA" sz="1600" dirty="0" smtClean="0"/>
              <a:t>التأهيل</a:t>
            </a:r>
            <a:r>
              <a:rPr lang="ar-MA" sz="1600" dirty="0" smtClean="0"/>
              <a:t> على مستوى الجهة وأحداث وحدات جديدة على مستوى الأقاليم التي بها خصاص</a:t>
            </a:r>
          </a:p>
          <a:p>
            <a:pPr marL="0" indent="0" algn="r">
              <a:buNone/>
            </a:pPr>
            <a:endParaRPr lang="ar-MA" sz="1600" dirty="0" smtClean="0"/>
          </a:p>
          <a:p>
            <a:pPr marL="0" indent="0" algn="r">
              <a:buNone/>
            </a:pPr>
            <a:r>
              <a:rPr lang="ar-MA" sz="1600" b="1" dirty="0"/>
              <a:t>المشروع </a:t>
            </a:r>
            <a:r>
              <a:rPr lang="ar-MA" sz="1600" b="1" dirty="0" smtClean="0"/>
              <a:t>2:</a:t>
            </a:r>
            <a:r>
              <a:rPr lang="ar-MA" sz="1600" dirty="0" smtClean="0"/>
              <a:t> دعم المجلس الجهوي لفتح شعبة خاصة </a:t>
            </a:r>
            <a:r>
              <a:rPr lang="ar-MA" sz="1600" dirty="0" err="1" smtClean="0"/>
              <a:t>با</a:t>
            </a:r>
            <a:r>
              <a:rPr lang="ar-SA" sz="1600" dirty="0" smtClean="0"/>
              <a:t>لطب </a:t>
            </a:r>
            <a:r>
              <a:rPr lang="ar-SA" sz="1600" dirty="0"/>
              <a:t>الفيزيائي واعادة </a:t>
            </a:r>
            <a:r>
              <a:rPr lang="ar-SA" sz="1600" dirty="0" smtClean="0"/>
              <a:t>التأهيل</a:t>
            </a:r>
            <a:r>
              <a:rPr lang="ar-MA" sz="1600" dirty="0" smtClean="0"/>
              <a:t> </a:t>
            </a:r>
            <a:r>
              <a:rPr lang="ar-MA" sz="1600" dirty="0"/>
              <a:t>على مستوى </a:t>
            </a:r>
            <a:r>
              <a:rPr lang="ar-MA" sz="1600" dirty="0" smtClean="0"/>
              <a:t>كلية الطب بطنجة</a:t>
            </a:r>
          </a:p>
          <a:p>
            <a:pPr marL="0" indent="0" algn="r">
              <a:buNone/>
            </a:pPr>
            <a:endParaRPr lang="fr-FR" sz="1600" dirty="0"/>
          </a:p>
          <a:p>
            <a:pPr marL="0" indent="0" algn="r">
              <a:buNone/>
            </a:pPr>
            <a:r>
              <a:rPr lang="ar-MA" sz="1600" b="1" dirty="0" smtClean="0"/>
              <a:t>المشروع 3:</a:t>
            </a:r>
            <a:r>
              <a:rPr lang="ar-MA" sz="1600" dirty="0"/>
              <a:t>تقديم الدعم للمراكز المندمجة للمعدات والتأهيل بتوفير المعدات التقنية والأطراف </a:t>
            </a:r>
            <a:r>
              <a:rPr lang="ar-MA" sz="1600" dirty="0" smtClean="0"/>
              <a:t>الاصطناعية </a:t>
            </a:r>
            <a:r>
              <a:rPr lang="ar-MA" sz="1600" dirty="0"/>
              <a:t>والأجهزة الخاصة بالأشخاص ذوي الاحتياجات </a:t>
            </a:r>
            <a:r>
              <a:rPr lang="ar-MA" sz="1600" dirty="0" smtClean="0"/>
              <a:t>الخاصة وتكوين الأطر العاملة بها </a:t>
            </a:r>
          </a:p>
          <a:p>
            <a:pPr marL="0" indent="0" algn="r">
              <a:buNone/>
            </a:pPr>
            <a:endParaRPr lang="ar-MA" sz="1600" dirty="0"/>
          </a:p>
          <a:p>
            <a:pPr marL="0" indent="0" algn="r">
              <a:buNone/>
            </a:pPr>
            <a:r>
              <a:rPr lang="ar-MA" sz="1600" b="1" dirty="0" smtClean="0"/>
              <a:t>المشروع 4 :</a:t>
            </a:r>
            <a:r>
              <a:rPr lang="ar-MA" sz="1600" dirty="0" smtClean="0"/>
              <a:t>تعميم الخدمات الصحية للأشخاص </a:t>
            </a:r>
            <a:r>
              <a:rPr lang="ar-MA" sz="1600" dirty="0"/>
              <a:t>ذوي الاحتياجات الخاصة</a:t>
            </a:r>
            <a:r>
              <a:rPr lang="ar-MA" sz="1600" dirty="0" smtClean="0"/>
              <a:t> ببناء وتجهيز المراكز </a:t>
            </a:r>
            <a:r>
              <a:rPr lang="ar-MA" sz="1600" dirty="0"/>
              <a:t>الصحية لخدمة الأشخاص ذوي الاحتياجات الخاصة </a:t>
            </a:r>
            <a:r>
              <a:rPr lang="ar-MA" sz="1600" dirty="0" smtClean="0"/>
              <a:t>على مستوى جميع الأقاليم</a:t>
            </a:r>
          </a:p>
          <a:p>
            <a:pPr marL="0" indent="0" algn="r">
              <a:buNone/>
            </a:pPr>
            <a:endParaRPr lang="fr-FR" sz="1600" dirty="0"/>
          </a:p>
          <a:p>
            <a:pPr marL="0" indent="0" algn="r">
              <a:buNone/>
            </a:pPr>
            <a:r>
              <a:rPr lang="ar-MA" sz="1600" b="1" dirty="0" smtClean="0"/>
              <a:t>المشروع 5: </a:t>
            </a:r>
            <a:r>
              <a:rPr lang="ar-MA" sz="1600" dirty="0"/>
              <a:t>انجاز دراسة حول سهولة الولوج ل</a:t>
            </a:r>
            <a:r>
              <a:rPr lang="ar-MA" sz="1600" dirty="0" smtClean="0"/>
              <a:t>مباني المرافق </a:t>
            </a:r>
            <a:r>
              <a:rPr lang="ar-MA" sz="1600" dirty="0"/>
              <a:t>الصحية على مستوى الجهة</a:t>
            </a:r>
          </a:p>
          <a:p>
            <a:pPr marL="0" indent="0" algn="r">
              <a:buNone/>
            </a:pPr>
            <a:r>
              <a:rPr lang="ar-MA" sz="1600" dirty="0" smtClean="0"/>
              <a:t> و التدخل لتوفير هذه </a:t>
            </a:r>
            <a:r>
              <a:rPr lang="ar-MA" sz="1600" dirty="0" err="1" smtClean="0"/>
              <a:t>الولوجيات</a:t>
            </a:r>
            <a:endParaRPr lang="ar-MA" sz="1600" dirty="0" smtClean="0"/>
          </a:p>
          <a:p>
            <a:pPr marL="0" indent="0" algn="r">
              <a:buNone/>
            </a:pPr>
            <a:r>
              <a:rPr lang="ar-MA" sz="1600" dirty="0" smtClean="0"/>
              <a:t> </a:t>
            </a:r>
          </a:p>
          <a:p>
            <a:pPr marL="0" indent="0" algn="r">
              <a:buNone/>
            </a:pPr>
            <a:endParaRPr lang="ar-MA" sz="1600" dirty="0" smtClean="0"/>
          </a:p>
        </p:txBody>
      </p:sp>
      <p:sp>
        <p:nvSpPr>
          <p:cNvPr id="4" name="Espace réservé du texte 3"/>
          <p:cNvSpPr>
            <a:spLocks noGrp="1"/>
          </p:cNvSpPr>
          <p:nvPr>
            <p:ph type="body" sz="half" idx="2"/>
          </p:nvPr>
        </p:nvSpPr>
        <p:spPr/>
        <p:txBody>
          <a:bodyPr>
            <a:normAutofit/>
          </a:bodyPr>
          <a:lstStyle/>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
        <p:nvSpPr>
          <p:cNvPr id="5" name="Rectangle 4"/>
          <p:cNvSpPr/>
          <p:nvPr/>
        </p:nvSpPr>
        <p:spPr>
          <a:xfrm>
            <a:off x="827924" y="3001109"/>
            <a:ext cx="2634603" cy="2361434"/>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7215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ar-MA" b="1" dirty="0"/>
              <a:t>الاستراتيجية </a:t>
            </a:r>
            <a:r>
              <a:rPr lang="ar-MA" b="1" dirty="0" smtClean="0"/>
              <a:t>الجهوية </a:t>
            </a:r>
            <a:r>
              <a:rPr lang="ar-MA" b="1" dirty="0"/>
              <a:t>لإدماج الأشخاص ذوي </a:t>
            </a:r>
            <a:r>
              <a:rPr lang="ar-MA" b="1" dirty="0" smtClean="0"/>
              <a:t>الاحتياجات الخاصة</a:t>
            </a:r>
            <a:endParaRPr lang="fr-FR" dirty="0"/>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62483" y="792080"/>
            <a:ext cx="8059886" cy="5810601"/>
          </a:xfrm>
        </p:spPr>
        <p:txBody>
          <a:bodyPr>
            <a:noAutofit/>
          </a:bodyPr>
          <a:lstStyle/>
          <a:p>
            <a:pPr marL="0" indent="0" algn="r">
              <a:buNone/>
            </a:pPr>
            <a:r>
              <a:rPr lang="ar-MA" sz="2400" b="1" spc="-100" dirty="0" smtClean="0">
                <a:solidFill>
                  <a:schemeClr val="tx2"/>
                </a:solidFill>
                <a:latin typeface="+mj-lt"/>
                <a:ea typeface="+mj-ea"/>
                <a:cs typeface="+mj-cs"/>
              </a:rPr>
              <a:t>المحور الاستراتيجي </a:t>
            </a:r>
            <a:r>
              <a:rPr lang="ar-MA" sz="2400" b="1" spc="-100" dirty="0">
                <a:solidFill>
                  <a:schemeClr val="tx2"/>
                </a:solidFill>
                <a:latin typeface="+mj-lt"/>
                <a:ea typeface="+mj-ea"/>
                <a:cs typeface="+mj-cs"/>
              </a:rPr>
              <a:t>رقم 2: تحسين الظروف التعليمية للأطفال ذوي الإعاقة</a:t>
            </a:r>
            <a:r>
              <a:rPr lang="fr-FR" sz="2400" b="1" spc="-100" dirty="0">
                <a:solidFill>
                  <a:schemeClr val="tx2"/>
                </a:solidFill>
                <a:latin typeface="+mj-lt"/>
                <a:ea typeface="+mj-ea"/>
                <a:cs typeface="+mj-cs"/>
              </a:rPr>
              <a:t> </a:t>
            </a:r>
            <a:endParaRPr lang="ar-MA" sz="2400" b="1" spc="-100" dirty="0">
              <a:solidFill>
                <a:schemeClr val="tx2"/>
              </a:solidFill>
              <a:latin typeface="+mj-lt"/>
              <a:ea typeface="+mj-ea"/>
              <a:cs typeface="+mj-cs"/>
            </a:endParaRPr>
          </a:p>
          <a:p>
            <a:pPr marL="0" indent="0" algn="r">
              <a:buNone/>
            </a:pPr>
            <a:r>
              <a:rPr lang="ar-MA" sz="2400" b="1" spc="-100" dirty="0" smtClean="0">
                <a:solidFill>
                  <a:srgbClr val="F3F2DC">
                    <a:lumMod val="25000"/>
                  </a:srgbClr>
                </a:solidFill>
                <a:latin typeface="Book Antiqua"/>
                <a:cs typeface="Times New Roman"/>
              </a:rPr>
              <a:t>المشاريع المقترحة</a:t>
            </a:r>
            <a:endParaRPr lang="fr-FR" sz="1600" dirty="0" smtClean="0"/>
          </a:p>
          <a:p>
            <a:pPr marL="0" indent="0" algn="r">
              <a:buNone/>
            </a:pPr>
            <a:r>
              <a:rPr lang="ar-MA" sz="1600" b="1" dirty="0" smtClean="0"/>
              <a:t>المشروع </a:t>
            </a:r>
            <a:r>
              <a:rPr lang="ar-MA" sz="1600" b="1" dirty="0"/>
              <a:t>1</a:t>
            </a:r>
            <a:r>
              <a:rPr lang="ar-MA" sz="1600" dirty="0"/>
              <a:t>: </a:t>
            </a:r>
            <a:r>
              <a:rPr lang="ar-SA" sz="1600" dirty="0"/>
              <a:t>عقد شراكة مع الأكاديمية الجهوية للتعليم  لتنفيذ مشروع رائد "المدرسة للجميع" على مستوى بعض المدارس </a:t>
            </a:r>
            <a:r>
              <a:rPr lang="ar-SA" sz="1600" dirty="0" smtClean="0"/>
              <a:t>الابتدائية</a:t>
            </a:r>
            <a:r>
              <a:rPr lang="ar-MA" sz="1600" dirty="0" smtClean="0"/>
              <a:t> لتمكين الأطفال</a:t>
            </a:r>
            <a:r>
              <a:rPr lang="ar-MA" sz="1600" dirty="0"/>
              <a:t> ذوي الاحتياجات </a:t>
            </a:r>
            <a:r>
              <a:rPr lang="ar-MA" sz="1600" dirty="0" smtClean="0"/>
              <a:t>الخاصة من الاستفادة من التعليم المدرسي </a:t>
            </a:r>
            <a:r>
              <a:rPr lang="ar-SA" sz="1600" dirty="0" smtClean="0"/>
              <a:t> (</a:t>
            </a:r>
            <a:r>
              <a:rPr lang="ar-MA" sz="1600" dirty="0" smtClean="0"/>
              <a:t>توفير </a:t>
            </a:r>
            <a:r>
              <a:rPr lang="ar-SA" sz="1600" dirty="0" err="1" smtClean="0"/>
              <a:t>الولوجيات</a:t>
            </a:r>
            <a:r>
              <a:rPr lang="ar-SA" sz="1600" dirty="0"/>
              <a:t>، المرافق </a:t>
            </a:r>
            <a:r>
              <a:rPr lang="ar-SA" sz="1600" dirty="0" smtClean="0"/>
              <a:t>الصحية</a:t>
            </a:r>
            <a:r>
              <a:rPr lang="ar-MA" sz="1600" dirty="0" smtClean="0"/>
              <a:t> الخاصة</a:t>
            </a:r>
            <a:r>
              <a:rPr lang="ar-SA" sz="1600" dirty="0" smtClean="0"/>
              <a:t> </a:t>
            </a:r>
            <a:r>
              <a:rPr lang="ar-SA" sz="1600" dirty="0"/>
              <a:t>، تكوين المدرسين والأطر، </a:t>
            </a:r>
            <a:r>
              <a:rPr lang="ar-SA" sz="1600" dirty="0" smtClean="0"/>
              <a:t>المناهج </a:t>
            </a:r>
            <a:r>
              <a:rPr lang="ar-SA" sz="1600" dirty="0"/>
              <a:t>الدراسية المكيّفة لاحتياجاتهم، توعية أولياء </a:t>
            </a:r>
            <a:r>
              <a:rPr lang="ar-SA" sz="1600" dirty="0" smtClean="0"/>
              <a:t>أمو</a:t>
            </a:r>
            <a:r>
              <a:rPr lang="ar-MA" sz="1600" dirty="0" smtClean="0"/>
              <a:t>ر....)</a:t>
            </a:r>
            <a:r>
              <a:rPr lang="ar-SA" sz="1600" dirty="0" smtClean="0"/>
              <a:t> </a:t>
            </a:r>
            <a:endParaRPr lang="fr-FR" sz="1600" dirty="0"/>
          </a:p>
          <a:p>
            <a:pPr marL="0" indent="0" algn="r">
              <a:buNone/>
            </a:pPr>
            <a:r>
              <a:rPr lang="ar-MA" sz="1600" b="1" dirty="0" smtClean="0"/>
              <a:t>المشروع </a:t>
            </a:r>
            <a:r>
              <a:rPr lang="ar-MA" sz="1600" b="1" dirty="0"/>
              <a:t>2: </a:t>
            </a:r>
            <a:r>
              <a:rPr lang="ar-MA" sz="1600" dirty="0" smtClean="0"/>
              <a:t>تقديم الدعم المالي و المادي للجمعيات </a:t>
            </a:r>
            <a:r>
              <a:rPr lang="ar-MA" sz="1600" dirty="0"/>
              <a:t>والمراكز التي تدعم </a:t>
            </a:r>
            <a:r>
              <a:rPr lang="ar-MA" sz="1600" dirty="0" smtClean="0"/>
              <a:t>تعلم </a:t>
            </a:r>
            <a:r>
              <a:rPr lang="ar-MA" sz="1600" dirty="0"/>
              <a:t>الأطفال ذوي الاحتياجات </a:t>
            </a:r>
            <a:r>
              <a:rPr lang="ar-MA" sz="1600" dirty="0" smtClean="0"/>
              <a:t>الخاصة وتوفير برنامج التدريب </a:t>
            </a:r>
            <a:r>
              <a:rPr lang="ar-MA" sz="1600" dirty="0"/>
              <a:t>وبناء القدرات لموظفي هذه </a:t>
            </a:r>
            <a:r>
              <a:rPr lang="ar-MA" sz="1600" dirty="0" smtClean="0"/>
              <a:t>المراكز</a:t>
            </a:r>
            <a:endParaRPr lang="fr-FR" sz="1600" dirty="0" smtClean="0"/>
          </a:p>
          <a:p>
            <a:pPr marL="0" indent="0" algn="r">
              <a:buNone/>
            </a:pPr>
            <a:r>
              <a:rPr lang="ar-MA" sz="1600" b="1" dirty="0" smtClean="0"/>
              <a:t>المشروع </a:t>
            </a:r>
            <a:r>
              <a:rPr lang="ar-MA" sz="1600" b="1" dirty="0"/>
              <a:t>3: </a:t>
            </a:r>
            <a:r>
              <a:rPr lang="ar-MA" sz="1600" dirty="0" smtClean="0"/>
              <a:t>تنظيم «جائزة الاعتراف» الجهوية لدعم </a:t>
            </a:r>
            <a:r>
              <a:rPr lang="ar-MA" sz="1600" dirty="0"/>
              <a:t>آباء و أمهات الطلاب والتلاميذ ذوي </a:t>
            </a:r>
            <a:r>
              <a:rPr lang="ar-MA" sz="1600" dirty="0" smtClean="0"/>
              <a:t>الاحتياجات الخاصة والعاملين المتطوعين والأطر بمراكز الجمعيات </a:t>
            </a:r>
            <a:endParaRPr lang="fr-FR" sz="1600" dirty="0" smtClean="0"/>
          </a:p>
          <a:p>
            <a:pPr marL="0" indent="0" algn="r">
              <a:buNone/>
            </a:pPr>
            <a:r>
              <a:rPr lang="ar-MA" sz="2400" b="1" spc="-100" dirty="0" smtClean="0">
                <a:solidFill>
                  <a:schemeClr val="tx2"/>
                </a:solidFill>
                <a:latin typeface="+mj-lt"/>
                <a:ea typeface="+mj-ea"/>
                <a:cs typeface="+mj-cs"/>
              </a:rPr>
              <a:t>المحور الاستراتيجي رقم 3: التمكين الاقتصادي</a:t>
            </a:r>
            <a:endParaRPr lang="fr-FR" sz="2400" b="1" spc="-100" dirty="0" smtClean="0">
              <a:solidFill>
                <a:schemeClr val="tx2"/>
              </a:solidFill>
              <a:latin typeface="+mj-lt"/>
              <a:ea typeface="+mj-ea"/>
              <a:cs typeface="+mj-cs"/>
            </a:endParaRPr>
          </a:p>
          <a:p>
            <a:pPr marL="0" indent="0" algn="r">
              <a:buNone/>
            </a:pPr>
            <a:r>
              <a:rPr lang="ar-MA" sz="2400" b="1" spc="-100" dirty="0" smtClean="0">
                <a:solidFill>
                  <a:srgbClr val="F3F2DC">
                    <a:lumMod val="25000"/>
                  </a:srgbClr>
                </a:solidFill>
                <a:latin typeface="Book Antiqua"/>
                <a:cs typeface="Times New Roman"/>
              </a:rPr>
              <a:t>المشاريع المقترحة</a:t>
            </a:r>
            <a:endParaRPr lang="fr-FR" sz="2400" b="1" spc="-100" dirty="0">
              <a:solidFill>
                <a:srgbClr val="F3F2DC">
                  <a:lumMod val="25000"/>
                </a:srgbClr>
              </a:solidFill>
              <a:latin typeface="Book Antiqua"/>
              <a:cs typeface="Times New Roman"/>
            </a:endParaRPr>
          </a:p>
          <a:p>
            <a:pPr marL="0" indent="0" algn="r">
              <a:buNone/>
            </a:pPr>
            <a:r>
              <a:rPr lang="ar-MA" sz="1600" b="1" dirty="0" smtClean="0"/>
              <a:t>المشروع 1: </a:t>
            </a:r>
            <a:r>
              <a:rPr lang="ar-MA" sz="1600" dirty="0" smtClean="0"/>
              <a:t>تعزيز </a:t>
            </a:r>
            <a:r>
              <a:rPr lang="ar-MA" sz="1600" dirty="0"/>
              <a:t>إنجازات مشروع </a:t>
            </a:r>
            <a:r>
              <a:rPr lang="ar-MA" sz="1600" dirty="0" smtClean="0"/>
              <a:t>«كفاءات للجميع» لإدماج الأشخاص ذوي الاحتياجات الخاصة الى خدمات التكوين المهني</a:t>
            </a:r>
            <a:endParaRPr lang="fr-FR" sz="1600" dirty="0" smtClean="0"/>
          </a:p>
          <a:p>
            <a:pPr marL="0" indent="0" algn="r">
              <a:buNone/>
            </a:pPr>
            <a:r>
              <a:rPr lang="ar-MA" sz="1600" b="1" dirty="0" smtClean="0"/>
              <a:t>المشروع </a:t>
            </a:r>
            <a:r>
              <a:rPr lang="ar-MA" sz="1600" b="1" dirty="0"/>
              <a:t>2: </a:t>
            </a:r>
            <a:r>
              <a:rPr lang="ar-MA" sz="1600" dirty="0" smtClean="0"/>
              <a:t>تقديم الدعم والتمويل </a:t>
            </a:r>
            <a:r>
              <a:rPr lang="ar-MA" sz="1600" dirty="0"/>
              <a:t>لمراكز توجيه الأشخاص ذوي الاحتياجات الخاصة </a:t>
            </a:r>
            <a:r>
              <a:rPr lang="ar-MA" sz="1600" dirty="0" smtClean="0"/>
              <a:t>التابعة للتعاون الوطني واحداث هذه المراكز في باقي الأقاليم </a:t>
            </a:r>
            <a:r>
              <a:rPr lang="fr-FR" sz="1600" dirty="0" smtClean="0"/>
              <a:t> </a:t>
            </a:r>
          </a:p>
          <a:p>
            <a:pPr marL="0" indent="0" algn="r">
              <a:buNone/>
            </a:pPr>
            <a:r>
              <a:rPr lang="ar-MA" sz="1600" b="1" dirty="0" smtClean="0"/>
              <a:t>المشروع 3: </a:t>
            </a:r>
            <a:r>
              <a:rPr lang="ar-MA" sz="1600" dirty="0" smtClean="0"/>
              <a:t>تحسين دمج الأشخاص ذوي الإعاقة في القطاع الخاص و الشركات بإحداث شراكات بين القطاع الخاص والجمعيات والمنظمات </a:t>
            </a:r>
            <a:r>
              <a:rPr lang="ar-MA" sz="1600" dirty="0"/>
              <a:t>لتشجيع دمج الأشخاص ذوي </a:t>
            </a:r>
            <a:r>
              <a:rPr lang="ar-MA" sz="1600" dirty="0" smtClean="0"/>
              <a:t>الاحتياجات الخاصة داخل الشركات و تنظيم تظاهرة لتشجيع المقاولة الموظفة للأشخاص </a:t>
            </a:r>
            <a:r>
              <a:rPr lang="ar-MA" sz="1600" dirty="0"/>
              <a:t>ذوي الاحتياجات </a:t>
            </a:r>
            <a:r>
              <a:rPr lang="ar-MA" sz="1600" dirty="0" smtClean="0"/>
              <a:t>الخاصة</a:t>
            </a:r>
            <a:endParaRPr lang="fr-FR" sz="1600" dirty="0" smtClean="0"/>
          </a:p>
          <a:p>
            <a:pPr marL="0" indent="0" algn="r">
              <a:buNone/>
            </a:pPr>
            <a:r>
              <a:rPr lang="ar-MA" sz="1600" dirty="0" smtClean="0"/>
              <a:t> </a:t>
            </a:r>
          </a:p>
          <a:p>
            <a:pPr marL="0" indent="0" algn="r">
              <a:buNone/>
            </a:pPr>
            <a:endParaRPr lang="ar-MA" sz="1600" dirty="0" smtClean="0"/>
          </a:p>
        </p:txBody>
      </p:sp>
      <p:sp>
        <p:nvSpPr>
          <p:cNvPr id="4" name="Espace réservé du texte 3"/>
          <p:cNvSpPr>
            <a:spLocks noGrp="1"/>
          </p:cNvSpPr>
          <p:nvPr>
            <p:ph type="body" sz="half" idx="2"/>
          </p:nvPr>
        </p:nvSpPr>
        <p:spPr/>
        <p:txBody>
          <a:bodyPr>
            <a:normAutofit/>
          </a:bodyPr>
          <a:lstStyle/>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
        <p:nvSpPr>
          <p:cNvPr id="5" name="Rectangle 4"/>
          <p:cNvSpPr/>
          <p:nvPr/>
        </p:nvSpPr>
        <p:spPr>
          <a:xfrm>
            <a:off x="827924" y="3001109"/>
            <a:ext cx="2454538" cy="2513834"/>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110952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p:txBody>
          <a:bodyPr/>
          <a:lstStyle/>
          <a:p>
            <a:r>
              <a:rPr lang="ar-MA" b="1" dirty="0"/>
              <a:t>الاستراتيجية </a:t>
            </a:r>
            <a:r>
              <a:rPr lang="ar-MA" b="1" dirty="0" smtClean="0"/>
              <a:t>الجهوية </a:t>
            </a:r>
            <a:r>
              <a:rPr lang="ar-MA" b="1" dirty="0"/>
              <a:t>لإدماج الأشخاص ذوي </a:t>
            </a:r>
            <a:r>
              <a:rPr lang="ar-MA" b="1" dirty="0" smtClean="0"/>
              <a:t>الاحتياجات الخاصة</a:t>
            </a:r>
            <a:endParaRPr lang="fr-FR" dirty="0"/>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862483" y="792080"/>
            <a:ext cx="8141948" cy="5810601"/>
          </a:xfrm>
        </p:spPr>
        <p:txBody>
          <a:bodyPr>
            <a:noAutofit/>
          </a:bodyPr>
          <a:lstStyle/>
          <a:p>
            <a:pPr marL="0" indent="0" algn="r">
              <a:buNone/>
            </a:pPr>
            <a:endParaRPr lang="ar-MA" sz="2400" b="1" spc="-100" dirty="0" smtClean="0">
              <a:solidFill>
                <a:schemeClr val="tx2"/>
              </a:solidFill>
              <a:latin typeface="+mj-lt"/>
              <a:ea typeface="+mj-ea"/>
              <a:cs typeface="+mj-cs"/>
            </a:endParaRPr>
          </a:p>
          <a:p>
            <a:pPr marL="0" indent="0" algn="r">
              <a:buNone/>
            </a:pPr>
            <a:r>
              <a:rPr lang="fr-FR" sz="1600" dirty="0"/>
              <a:t> </a:t>
            </a:r>
            <a:r>
              <a:rPr lang="fr-FR" sz="2400" b="1" spc="-100" dirty="0">
                <a:solidFill>
                  <a:schemeClr val="tx2"/>
                </a:solidFill>
                <a:latin typeface="+mj-lt"/>
                <a:ea typeface="+mj-ea"/>
                <a:cs typeface="+mj-cs"/>
              </a:rPr>
              <a:t> </a:t>
            </a:r>
            <a:r>
              <a:rPr lang="ar-MA" sz="2400" b="1" spc="-100" dirty="0">
                <a:solidFill>
                  <a:schemeClr val="tx2"/>
                </a:solidFill>
                <a:latin typeface="+mj-lt"/>
                <a:ea typeface="+mj-ea"/>
                <a:cs typeface="+mj-cs"/>
              </a:rPr>
              <a:t>المحور الاستراتيجي رقم 4: الإدماج الاجتماعي </a:t>
            </a:r>
            <a:r>
              <a:rPr lang="ar-MA" sz="2400" b="1" spc="-100" dirty="0" smtClean="0">
                <a:solidFill>
                  <a:schemeClr val="tx2"/>
                </a:solidFill>
                <a:latin typeface="+mj-lt"/>
                <a:ea typeface="+mj-ea"/>
                <a:cs typeface="+mj-cs"/>
              </a:rPr>
              <a:t>للأشخاص </a:t>
            </a:r>
            <a:r>
              <a:rPr lang="ar-MA" sz="2400" b="1" spc="-100" dirty="0">
                <a:solidFill>
                  <a:schemeClr val="tx2"/>
                </a:solidFill>
                <a:latin typeface="+mj-lt"/>
                <a:ea typeface="+mj-ea"/>
                <a:cs typeface="+mj-cs"/>
              </a:rPr>
              <a:t>ذوي الاحتياجات الخاصة</a:t>
            </a:r>
            <a:endParaRPr lang="fr-FR" sz="2400" b="1" spc="-100" dirty="0">
              <a:solidFill>
                <a:schemeClr val="tx2"/>
              </a:solidFill>
              <a:latin typeface="+mj-lt"/>
              <a:ea typeface="+mj-ea"/>
              <a:cs typeface="+mj-cs"/>
            </a:endParaRPr>
          </a:p>
          <a:p>
            <a:pPr marL="0" indent="0" algn="r">
              <a:buNone/>
            </a:pPr>
            <a:r>
              <a:rPr lang="ar-MA" sz="2400" b="1" spc="-100" dirty="0" smtClean="0">
                <a:solidFill>
                  <a:srgbClr val="F3F2DC">
                    <a:lumMod val="25000"/>
                  </a:srgbClr>
                </a:solidFill>
                <a:latin typeface="Book Antiqua"/>
                <a:cs typeface="Times New Roman"/>
              </a:rPr>
              <a:t>المشاريع المقترحة</a:t>
            </a:r>
            <a:endParaRPr lang="fr-FR" sz="2400" b="1" spc="-100" dirty="0">
              <a:solidFill>
                <a:srgbClr val="F3F2DC">
                  <a:lumMod val="25000"/>
                </a:srgbClr>
              </a:solidFill>
              <a:latin typeface="Book Antiqua"/>
              <a:cs typeface="Times New Roman"/>
            </a:endParaRPr>
          </a:p>
          <a:p>
            <a:pPr marL="0" indent="0" algn="r">
              <a:buNone/>
            </a:pPr>
            <a:r>
              <a:rPr lang="ar-MA" sz="1600" b="1" dirty="0" smtClean="0"/>
              <a:t>المشروع </a:t>
            </a:r>
            <a:r>
              <a:rPr lang="ar-MA" sz="1600" b="1" dirty="0"/>
              <a:t>1</a:t>
            </a:r>
            <a:r>
              <a:rPr lang="ar-MA" sz="1600" dirty="0"/>
              <a:t>: </a:t>
            </a:r>
            <a:r>
              <a:rPr lang="ar-MA" sz="1600" dirty="0" smtClean="0"/>
              <a:t>انجاز دراسة حول وضعية </a:t>
            </a:r>
            <a:r>
              <a:rPr lang="ar-MA" sz="1600" dirty="0" err="1" smtClean="0"/>
              <a:t>الولوجيات</a:t>
            </a:r>
            <a:r>
              <a:rPr lang="ar-MA" sz="1600" dirty="0" smtClean="0"/>
              <a:t> إلى </a:t>
            </a:r>
            <a:r>
              <a:rPr lang="ar-MA" sz="1600" dirty="0"/>
              <a:t>الأماكن </a:t>
            </a:r>
            <a:r>
              <a:rPr lang="ar-MA" sz="1600" dirty="0" smtClean="0"/>
              <a:t>العامة على مستوى الجهة وتحسين الولوج وفق نتائج هذه الدراسة</a:t>
            </a:r>
            <a:endParaRPr lang="fr-FR" sz="1600" dirty="0"/>
          </a:p>
          <a:p>
            <a:pPr marL="0" indent="0" algn="r">
              <a:buNone/>
            </a:pPr>
            <a:r>
              <a:rPr lang="ar-MA" sz="1600" dirty="0" smtClean="0"/>
              <a:t> </a:t>
            </a:r>
            <a:r>
              <a:rPr lang="ar-MA" sz="1600" b="1" dirty="0" smtClean="0"/>
              <a:t>المشروع </a:t>
            </a:r>
            <a:r>
              <a:rPr lang="ar-MA" sz="1600" b="1" dirty="0"/>
              <a:t>2</a:t>
            </a:r>
            <a:r>
              <a:rPr lang="ar-MA" sz="1600" dirty="0"/>
              <a:t>: تنظيم حملات</a:t>
            </a:r>
            <a:r>
              <a:rPr lang="ar-MA" sz="1600" b="1" dirty="0"/>
              <a:t> </a:t>
            </a:r>
            <a:r>
              <a:rPr lang="ar-MA" sz="1600" dirty="0"/>
              <a:t>التوعية والتواصل </a:t>
            </a:r>
            <a:r>
              <a:rPr lang="ar-MA" sz="1600" dirty="0" smtClean="0"/>
              <a:t>حول الإعاقة ومكافحة التمييز وتغيير الصورة النمطية المختصرة في الاعمال الخيرية </a:t>
            </a:r>
            <a:r>
              <a:rPr lang="ar-MA" sz="1600" dirty="0"/>
              <a:t>والاستخفاف </a:t>
            </a:r>
            <a:r>
              <a:rPr lang="ar-MA" sz="1600" dirty="0" smtClean="0"/>
              <a:t>بقدرات الأشخاص </a:t>
            </a:r>
            <a:r>
              <a:rPr lang="ar-MA" sz="1600" dirty="0"/>
              <a:t>ذوي الاحتياجات الخاصة </a:t>
            </a:r>
            <a:endParaRPr lang="fr-FR" sz="1600" dirty="0"/>
          </a:p>
          <a:p>
            <a:pPr marL="0" indent="0" algn="r">
              <a:buNone/>
            </a:pPr>
            <a:r>
              <a:rPr lang="fr-FR" sz="1600" dirty="0"/>
              <a:t> </a:t>
            </a:r>
            <a:r>
              <a:rPr lang="fr-FR" sz="2400" b="1" spc="-100" dirty="0">
                <a:solidFill>
                  <a:schemeClr val="tx2"/>
                </a:solidFill>
                <a:latin typeface="+mj-lt"/>
                <a:ea typeface="+mj-ea"/>
                <a:cs typeface="+mj-cs"/>
              </a:rPr>
              <a:t> </a:t>
            </a:r>
            <a:r>
              <a:rPr lang="ar-MA" sz="2400" b="1" spc="-100" dirty="0">
                <a:solidFill>
                  <a:schemeClr val="tx2"/>
                </a:solidFill>
                <a:latin typeface="+mj-lt"/>
                <a:ea typeface="+mj-ea"/>
                <a:cs typeface="+mj-cs"/>
              </a:rPr>
              <a:t>المحور الاستراتيجي 5: دراسات وآليات بحث وتنسيق حول مسألة الإعاقة</a:t>
            </a:r>
            <a:endParaRPr lang="fr-FR" sz="2400" b="1" spc="-100" dirty="0">
              <a:solidFill>
                <a:schemeClr val="tx2"/>
              </a:solidFill>
              <a:latin typeface="+mj-lt"/>
              <a:ea typeface="+mj-ea"/>
              <a:cs typeface="+mj-cs"/>
            </a:endParaRPr>
          </a:p>
          <a:p>
            <a:pPr marL="0" indent="0" algn="r">
              <a:buNone/>
            </a:pPr>
            <a:r>
              <a:rPr lang="ar-MA" sz="2400" b="1" spc="-100" dirty="0" smtClean="0">
                <a:solidFill>
                  <a:srgbClr val="F3F2DC">
                    <a:lumMod val="25000"/>
                  </a:srgbClr>
                </a:solidFill>
                <a:latin typeface="Book Antiqua"/>
                <a:cs typeface="Times New Roman"/>
              </a:rPr>
              <a:t>المشاريع المقترحة</a:t>
            </a:r>
            <a:endParaRPr lang="fr-FR" sz="2400" b="1" spc="-100" dirty="0">
              <a:solidFill>
                <a:srgbClr val="F3F2DC">
                  <a:lumMod val="25000"/>
                </a:srgbClr>
              </a:solidFill>
              <a:latin typeface="Book Antiqua"/>
              <a:cs typeface="Times New Roman"/>
            </a:endParaRPr>
          </a:p>
          <a:p>
            <a:pPr marL="0" indent="0" algn="r">
              <a:buNone/>
            </a:pPr>
            <a:r>
              <a:rPr lang="ar-MA" sz="1600" b="1" dirty="0" smtClean="0"/>
              <a:t>المشروع 1: </a:t>
            </a:r>
            <a:r>
              <a:rPr lang="ar-MA" sz="1600" dirty="0"/>
              <a:t>خلق لجنة التنسيق حول </a:t>
            </a:r>
            <a:r>
              <a:rPr lang="ar-MA" sz="1600" dirty="0" smtClean="0"/>
              <a:t>الإعاقة على </a:t>
            </a:r>
            <a:r>
              <a:rPr lang="ar-MA" sz="1600" dirty="0"/>
              <a:t>مستوى المجلس الجهوي مكلفة ب </a:t>
            </a:r>
            <a:r>
              <a:rPr lang="ar-MA" sz="1600" dirty="0" smtClean="0"/>
              <a:t>:</a:t>
            </a:r>
            <a:endParaRPr lang="ar-MA" sz="1600" b="1" dirty="0" smtClean="0"/>
          </a:p>
          <a:p>
            <a:pPr marL="0" indent="0" algn="r">
              <a:buNone/>
            </a:pPr>
            <a:r>
              <a:rPr lang="ar-MA" sz="1600" dirty="0"/>
              <a:t>	</a:t>
            </a:r>
            <a:r>
              <a:rPr lang="ar-MA" sz="1600" dirty="0" smtClean="0"/>
              <a:t>         _ معرفة ودراسة واستهداف الأشخاص </a:t>
            </a:r>
            <a:r>
              <a:rPr lang="ar-MA" sz="1600" dirty="0"/>
              <a:t>ذوي الاحتياجات </a:t>
            </a:r>
            <a:r>
              <a:rPr lang="ar-MA" sz="1600" dirty="0" smtClean="0"/>
              <a:t>الخاص عبر انجاز بحث جهوي</a:t>
            </a:r>
            <a:endParaRPr lang="ar-MA" sz="1600" dirty="0"/>
          </a:p>
          <a:p>
            <a:pPr marL="0" indent="0" algn="r">
              <a:buNone/>
            </a:pPr>
            <a:r>
              <a:rPr lang="ar-MA" sz="1600" dirty="0" smtClean="0"/>
              <a:t>         _ تعزيز </a:t>
            </a:r>
            <a:r>
              <a:rPr lang="ar-MA" sz="1600" dirty="0"/>
              <a:t>آليات التنسيق حول الإعاقة </a:t>
            </a:r>
            <a:r>
              <a:rPr lang="ar-MA" sz="1600" dirty="0" smtClean="0"/>
              <a:t>على مستوى الجهة من بينها فريق العمل المشترك المحدث بين مجموعة من الفاعلين</a:t>
            </a:r>
            <a:r>
              <a:rPr lang="fr-FR" sz="1600" dirty="0" smtClean="0"/>
              <a:t> </a:t>
            </a:r>
            <a:endParaRPr lang="ar-MA" sz="1600" dirty="0" smtClean="0"/>
          </a:p>
          <a:p>
            <a:pPr marL="0" indent="0" algn="r">
              <a:buNone/>
            </a:pPr>
            <a:r>
              <a:rPr lang="ar-MA" sz="1600" dirty="0" smtClean="0"/>
              <a:t>         _ متابعة تنفيذ الاستراتيجية الوطنية للقطب الاجتماعي ودعم تمويل صندوق التماسك الاجتماعي</a:t>
            </a:r>
            <a:r>
              <a:rPr lang="fr-FR" sz="1600" dirty="0" smtClean="0"/>
              <a:t> </a:t>
            </a:r>
          </a:p>
        </p:txBody>
      </p:sp>
      <p:sp>
        <p:nvSpPr>
          <p:cNvPr id="4" name="Espace réservé du texte 3"/>
          <p:cNvSpPr>
            <a:spLocks noGrp="1"/>
          </p:cNvSpPr>
          <p:nvPr>
            <p:ph type="body" sz="half" idx="2"/>
          </p:nvPr>
        </p:nvSpPr>
        <p:spPr/>
        <p:txBody>
          <a:bodyPr>
            <a:normAutofit/>
          </a:bodyPr>
          <a:lstStyle/>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
        <p:nvSpPr>
          <p:cNvPr id="5" name="Rectangle 4"/>
          <p:cNvSpPr/>
          <p:nvPr/>
        </p:nvSpPr>
        <p:spPr>
          <a:xfrm>
            <a:off x="827924" y="2977663"/>
            <a:ext cx="2454537" cy="2537280"/>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427843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ACCAB-D8A7-1E4A-B4B5-4642465BFC96}"/>
              </a:ext>
            </a:extLst>
          </p:cNvPr>
          <p:cNvSpPr>
            <a:spLocks noGrp="1"/>
          </p:cNvSpPr>
          <p:nvPr>
            <p:ph type="title"/>
          </p:nvPr>
        </p:nvSpPr>
        <p:spPr>
          <a:noFill/>
        </p:spPr>
        <p:txBody>
          <a:bodyPr/>
          <a:lstStyle/>
          <a:p>
            <a:r>
              <a:rPr lang="ar-MA" b="1" dirty="0"/>
              <a:t>الاستراتيجية الجهوية </a:t>
            </a:r>
            <a:r>
              <a:rPr lang="ar-MA" b="1" dirty="0" smtClean="0"/>
              <a:t>للنهوض بوضعية النساء في وضعية هشة</a:t>
            </a:r>
            <a:endParaRPr lang="fr-FR" dirty="0"/>
          </a:p>
        </p:txBody>
      </p:sp>
      <p:sp>
        <p:nvSpPr>
          <p:cNvPr id="3" name="Content Placeholder 2">
            <a:extLst>
              <a:ext uri="{FF2B5EF4-FFF2-40B4-BE49-F238E27FC236}">
                <a16:creationId xmlns="" xmlns:a16="http://schemas.microsoft.com/office/drawing/2014/main" id="{7A5F82B2-0F7D-764F-97A3-CAD10CAD75B0}"/>
              </a:ext>
            </a:extLst>
          </p:cNvPr>
          <p:cNvSpPr>
            <a:spLocks noGrp="1"/>
          </p:cNvSpPr>
          <p:nvPr>
            <p:ph idx="1"/>
          </p:nvPr>
        </p:nvSpPr>
        <p:spPr>
          <a:xfrm>
            <a:off x="3636509" y="592789"/>
            <a:ext cx="8356197" cy="6149049"/>
          </a:xfrm>
        </p:spPr>
        <p:txBody>
          <a:bodyPr>
            <a:noAutofit/>
          </a:bodyPr>
          <a:lstStyle/>
          <a:p>
            <a:pPr marL="0" indent="0" algn="r">
              <a:buNone/>
            </a:pPr>
            <a:r>
              <a:rPr lang="ar-MA" sz="2400" b="1" spc="-100" dirty="0" smtClean="0">
                <a:solidFill>
                  <a:schemeClr val="tx2"/>
                </a:solidFill>
                <a:latin typeface="+mj-lt"/>
                <a:ea typeface="+mj-ea"/>
                <a:cs typeface="+mj-cs"/>
              </a:rPr>
              <a:t>المحور الاستراتيجي رقم 1: تحسين الظروف الصحية</a:t>
            </a:r>
            <a:endParaRPr lang="fr-FR" sz="2400" b="1" spc="-100" dirty="0" smtClean="0">
              <a:solidFill>
                <a:schemeClr val="tx2"/>
              </a:solidFill>
              <a:latin typeface="+mj-lt"/>
              <a:ea typeface="+mj-ea"/>
              <a:cs typeface="+mj-cs"/>
            </a:endParaRPr>
          </a:p>
          <a:p>
            <a:pPr marL="0" indent="0" algn="r">
              <a:buNone/>
            </a:pPr>
            <a:r>
              <a:rPr lang="ar-MA" sz="2400" b="1" spc="-100" dirty="0" smtClean="0">
                <a:solidFill>
                  <a:schemeClr val="bg2">
                    <a:lumMod val="25000"/>
                  </a:schemeClr>
                </a:solidFill>
                <a:latin typeface="+mj-lt"/>
                <a:ea typeface="+mj-ea"/>
                <a:cs typeface="+mj-cs"/>
              </a:rPr>
              <a:t>المشاريع المقترحة</a:t>
            </a:r>
            <a:endParaRPr lang="ar-MA" sz="2400" b="1" spc="-100" dirty="0">
              <a:solidFill>
                <a:schemeClr val="bg2">
                  <a:lumMod val="25000"/>
                </a:schemeClr>
              </a:solidFill>
              <a:latin typeface="+mj-lt"/>
              <a:ea typeface="+mj-ea"/>
              <a:cs typeface="+mj-cs"/>
            </a:endParaRPr>
          </a:p>
          <a:p>
            <a:pPr marL="0" indent="0" algn="r">
              <a:buNone/>
            </a:pPr>
            <a:r>
              <a:rPr lang="ar-MA" sz="1600" b="1" dirty="0" smtClean="0"/>
              <a:t>المشروع 1: </a:t>
            </a:r>
            <a:r>
              <a:rPr lang="ar-MA" sz="1600" dirty="0"/>
              <a:t>وضع برنامج لتخفيض معدل وفيات الأمهات </a:t>
            </a:r>
            <a:r>
              <a:rPr lang="ar-MA" sz="1600" dirty="0" smtClean="0"/>
              <a:t>والأطفال </a:t>
            </a:r>
            <a:r>
              <a:rPr lang="ar-MA" sz="1600" dirty="0"/>
              <a:t>على </a:t>
            </a:r>
            <a:r>
              <a:rPr lang="ar-MA" sz="1600" dirty="0" smtClean="0"/>
              <a:t>مستوى الجهة </a:t>
            </a:r>
          </a:p>
          <a:p>
            <a:pPr marL="0" indent="0" algn="r">
              <a:buNone/>
            </a:pPr>
            <a:r>
              <a:rPr lang="ar-MA" sz="1600" dirty="0"/>
              <a:t>	</a:t>
            </a:r>
            <a:r>
              <a:rPr lang="ar-MA" sz="1600" dirty="0" smtClean="0"/>
              <a:t>_ ب</a:t>
            </a:r>
            <a:r>
              <a:rPr lang="ar-SA" sz="1600" dirty="0" smtClean="0"/>
              <a:t>زيادة </a:t>
            </a:r>
            <a:r>
              <a:rPr lang="ar-SA" sz="1600" dirty="0"/>
              <a:t>الطاقة الاستيعابية و</a:t>
            </a:r>
            <a:r>
              <a:rPr lang="ar-MA" sz="1600" dirty="0"/>
              <a:t>تطوير البنايات واقتناء </a:t>
            </a:r>
            <a:r>
              <a:rPr lang="ar-MA" sz="1600" dirty="0" smtClean="0"/>
              <a:t>التجهيزات </a:t>
            </a:r>
            <a:r>
              <a:rPr lang="ar-SA" sz="1600" dirty="0"/>
              <a:t>و</a:t>
            </a:r>
            <a:r>
              <a:rPr lang="ar-MA" sz="1600" dirty="0"/>
              <a:t>توظيف </a:t>
            </a:r>
            <a:r>
              <a:rPr lang="ar-SA" sz="1600" dirty="0"/>
              <a:t>الأطر الطبية في دور وأقسام الولادة </a:t>
            </a:r>
            <a:r>
              <a:rPr lang="ar-SA" sz="1600" dirty="0" smtClean="0"/>
              <a:t> </a:t>
            </a:r>
            <a:endParaRPr lang="fr-FR" sz="1600" dirty="0"/>
          </a:p>
          <a:p>
            <a:pPr marL="0" indent="0" algn="r">
              <a:buNone/>
            </a:pPr>
            <a:r>
              <a:rPr lang="ar-MA" sz="1600" dirty="0"/>
              <a:t>_ وضع آلية تحفيزية </a:t>
            </a:r>
            <a:r>
              <a:rPr lang="ar-MA" sz="1600" dirty="0" err="1" smtClean="0"/>
              <a:t>للأ</a:t>
            </a:r>
            <a:r>
              <a:rPr lang="ar-SA" sz="1600" dirty="0" smtClean="0"/>
              <a:t>طر </a:t>
            </a:r>
            <a:r>
              <a:rPr lang="ar-SA" sz="1600" dirty="0"/>
              <a:t>الطبية </a:t>
            </a:r>
            <a:r>
              <a:rPr lang="ar-MA" sz="1600" dirty="0" smtClean="0"/>
              <a:t>على </a:t>
            </a:r>
            <a:r>
              <a:rPr lang="ar-MA" sz="1600" dirty="0"/>
              <a:t>مستوى مراكز الولادة مع تهيئة ظروف عمل جيدة</a:t>
            </a:r>
            <a:endParaRPr lang="ar-MA" sz="1600" dirty="0" smtClean="0"/>
          </a:p>
          <a:p>
            <a:pPr marL="0" indent="0" algn="r">
              <a:buNone/>
            </a:pPr>
            <a:r>
              <a:rPr lang="ar-MA" sz="1600" dirty="0"/>
              <a:t>_ تطوير وتنفيذ برنامج </a:t>
            </a:r>
            <a:r>
              <a:rPr lang="ar-MA" sz="1600" dirty="0" smtClean="0"/>
              <a:t>التكوين المستمر </a:t>
            </a:r>
            <a:r>
              <a:rPr lang="ar-MA" sz="1600" dirty="0" err="1"/>
              <a:t>للأ</a:t>
            </a:r>
            <a:r>
              <a:rPr lang="ar-SA" sz="1600" dirty="0"/>
              <a:t>طر الطبية </a:t>
            </a:r>
            <a:endParaRPr lang="ar-MA" sz="1600" dirty="0"/>
          </a:p>
          <a:p>
            <a:pPr marL="0" indent="0" algn="r">
              <a:buNone/>
            </a:pPr>
            <a:r>
              <a:rPr lang="ar-MA" sz="1600" dirty="0" smtClean="0"/>
              <a:t>_ </a:t>
            </a:r>
            <a:r>
              <a:rPr lang="ar-MA" sz="1600" dirty="0"/>
              <a:t>تعميم </a:t>
            </a:r>
            <a:r>
              <a:rPr lang="ar-MA" sz="1600" dirty="0" smtClean="0"/>
              <a:t>«أقسام الأمهات" </a:t>
            </a:r>
            <a:r>
              <a:rPr lang="ar-MA" sz="1600" dirty="0"/>
              <a:t>على </a:t>
            </a:r>
            <a:r>
              <a:rPr lang="ar-MA" sz="1600" dirty="0" smtClean="0"/>
              <a:t>مستوى أقاليم وجماعات الجهة</a:t>
            </a:r>
            <a:endParaRPr lang="ar-MA" sz="1600" dirty="0"/>
          </a:p>
          <a:p>
            <a:pPr marL="0" indent="0" algn="r">
              <a:buNone/>
            </a:pPr>
            <a:r>
              <a:rPr lang="ar-MA" sz="1600" b="1" dirty="0" smtClean="0"/>
              <a:t>_ </a:t>
            </a:r>
            <a:r>
              <a:rPr lang="ar-MA" sz="1600" dirty="0"/>
              <a:t>إنشاء خدمة حديثي الولادة في 6 </a:t>
            </a:r>
            <a:r>
              <a:rPr lang="ar-MA" sz="1600" dirty="0" smtClean="0"/>
              <a:t>مستشفيات اقليمية</a:t>
            </a:r>
          </a:p>
          <a:p>
            <a:pPr marL="0" indent="0" algn="r">
              <a:buNone/>
            </a:pPr>
            <a:endParaRPr lang="ar-MA" sz="1600" b="1" dirty="0" smtClean="0"/>
          </a:p>
          <a:p>
            <a:pPr marL="0" indent="0" algn="r">
              <a:buNone/>
            </a:pPr>
            <a:r>
              <a:rPr lang="ar-MA" sz="1600" b="1" dirty="0" smtClean="0"/>
              <a:t>المشروع </a:t>
            </a:r>
            <a:r>
              <a:rPr lang="ar-MA" sz="1600" b="1" dirty="0"/>
              <a:t>2</a:t>
            </a:r>
            <a:r>
              <a:rPr lang="ar-MA" sz="1600" dirty="0"/>
              <a:t>: </a:t>
            </a:r>
            <a:r>
              <a:rPr lang="ar-MA" sz="1600" dirty="0" smtClean="0"/>
              <a:t>برنامج دعم </a:t>
            </a:r>
            <a:r>
              <a:rPr lang="ar-MA" sz="1600" dirty="0"/>
              <a:t>رعاية الأمهات العازبات على مستوى المراكز الصحية</a:t>
            </a:r>
            <a:endParaRPr lang="fr-FR" sz="1600" dirty="0"/>
          </a:p>
          <a:p>
            <a:pPr marL="0" indent="0" algn="r">
              <a:buNone/>
            </a:pPr>
            <a:r>
              <a:rPr lang="ar-MA" sz="1600" dirty="0" smtClean="0"/>
              <a:t>_احداث لجنة عمل مشتركة بين جمعيات رعاية الأمهات العازبات و الأطر الطبية لتدارس حلول المشاكل التي تتعرض لها الأم العازبة </a:t>
            </a:r>
          </a:p>
          <a:p>
            <a:pPr marL="0" indent="0" algn="r">
              <a:buNone/>
            </a:pPr>
            <a:r>
              <a:rPr lang="ar-MA" sz="1600" dirty="0" smtClean="0"/>
              <a:t>على مستوى </a:t>
            </a:r>
            <a:r>
              <a:rPr lang="ar-MA" sz="1600" dirty="0"/>
              <a:t>المراكز الصحية</a:t>
            </a:r>
            <a:endParaRPr lang="fr-FR" sz="1600" dirty="0"/>
          </a:p>
          <a:p>
            <a:pPr marL="0" indent="0" algn="r">
              <a:buNone/>
            </a:pPr>
            <a:r>
              <a:rPr lang="ar-MA" sz="1600" dirty="0" smtClean="0"/>
              <a:t>_ تحسيس الأطر الطبية </a:t>
            </a:r>
            <a:endParaRPr lang="ar-MA" sz="1600" dirty="0"/>
          </a:p>
        </p:txBody>
      </p:sp>
      <p:sp>
        <p:nvSpPr>
          <p:cNvPr id="4" name="Espace réservé du texte 3"/>
          <p:cNvSpPr>
            <a:spLocks noGrp="1"/>
          </p:cNvSpPr>
          <p:nvPr>
            <p:ph type="body" sz="half" idx="2"/>
          </p:nvPr>
        </p:nvSpPr>
        <p:spPr/>
        <p:txBody>
          <a:bodyPr>
            <a:normAutofit/>
          </a:bodyPr>
          <a:lstStyle/>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endParaRPr lang="fr-FR" b="1" dirty="0">
              <a:solidFill>
                <a:schemeClr val="bg2">
                  <a:lumMod val="50000"/>
                </a:schemeClr>
              </a:solidFill>
            </a:endParaRPr>
          </a:p>
          <a:p>
            <a:pPr algn="r"/>
            <a:r>
              <a:rPr lang="fr-FR" b="1" dirty="0"/>
              <a:t> </a:t>
            </a:r>
            <a:r>
              <a:rPr lang="fr-FR" b="1" dirty="0">
                <a:solidFill>
                  <a:schemeClr val="bg2">
                    <a:lumMod val="50000"/>
                  </a:schemeClr>
                </a:solidFill>
              </a:rPr>
              <a:t> </a:t>
            </a:r>
          </a:p>
        </p:txBody>
      </p:sp>
      <p:sp>
        <p:nvSpPr>
          <p:cNvPr id="5" name="Rectangle 4"/>
          <p:cNvSpPr/>
          <p:nvPr/>
        </p:nvSpPr>
        <p:spPr>
          <a:xfrm>
            <a:off x="609601" y="3153509"/>
            <a:ext cx="2584861" cy="2166636"/>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50627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4185</TotalTime>
  <Words>2802</Words>
  <Application>Microsoft Office PowerPoint</Application>
  <PresentationFormat>Personnalisé</PresentationFormat>
  <Paragraphs>384</Paragraphs>
  <Slides>22</Slides>
  <Notes>3</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Clarté</vt:lpstr>
      <vt:lpstr> تقديم الاستراتيجية الجهوية للنهوض بأوضاع الفئات الهشة وتحقيق الإدماج الاجتماعي بجهة طنجة-تطوان- الحسيمة</vt:lpstr>
      <vt:lpstr>تقديم  </vt:lpstr>
      <vt:lpstr>المحاور والأهداف الأساسية للاستراتيجية</vt:lpstr>
      <vt:lpstr>الاستراتيجية الجهوية للنهوض بحقوق المهاجرين واللاجئين وإدماجهم الاجتماعي</vt:lpstr>
      <vt:lpstr>الاستراتيجية الجهوية للنهوض بحقوق المهاجرين واللاجئين وإدماجهم الاجتماعي</vt:lpstr>
      <vt:lpstr>الاستراتيجية الجهوية لإدماج الأشخاص ذوي الاحتياجات الخاصة</vt:lpstr>
      <vt:lpstr>الاستراتيجية الجهوية لإدماج الأشخاص ذوي الاحتياجات الخاصة</vt:lpstr>
      <vt:lpstr>الاستراتيجية الجهوية لإدماج الأشخاص ذوي الاحتياجات الخاصة</vt:lpstr>
      <vt:lpstr>الاستراتيجية الجهوية للنهوض بوضعية النساء في وضعية هشة</vt:lpstr>
      <vt:lpstr>الاستراتيجية الجهوية للنهوض بوضعية النساء في وضعية هشة</vt:lpstr>
      <vt:lpstr>الاستراتيجية الجهوية للنهوض بوضعية النساء في وضعية هشة</vt:lpstr>
      <vt:lpstr>خطة العمل الجهوية للنهوض بأوضاع الفئات الهشة وتحقيق الإدماج الاجتماعي 2019-2021 بجهة طنجة-تطوان- الحسيمة </vt:lpstr>
      <vt:lpstr>خطة العمل المقترحة لتحسين ظروف المهاجرين واللاجئين وإدماجهم الاجتماعي 2019-2021  </vt:lpstr>
      <vt:lpstr>خطة العمل المقترحة لتحسين ظروف المهاجرين واللاجئين وإدماجهم الاجتماعي 2019-2021  </vt:lpstr>
      <vt:lpstr>خطة العمل المقترحة لتحسين ظروف المهاجرين واللاجئين وإدماجهم الاجتماعي 2019-2021  </vt:lpstr>
      <vt:lpstr>خطة العمل المقترحة لإدماج الأشخاص ذوي الاحتياجات الخاصة 2019-2021  </vt:lpstr>
      <vt:lpstr>خطة العمل المقترحة لإدماج الأشخاص ذوي الاحتياجات الخاصة 2019-2021  </vt:lpstr>
      <vt:lpstr>خطة العمل المقترحة لإدماج الأشخاص ذوي الاحتياجات الخاصة 2019-2021  </vt:lpstr>
      <vt:lpstr>خطة العمل المقترحة للنهوض بوضعية النساء في وضعية هشة 2019-2021  </vt:lpstr>
      <vt:lpstr>خطة العمل المقترحة للنهوض بوضعية النساء في وضعية هشة 2019-2021  </vt:lpstr>
      <vt:lpstr>التدابير الخاصة بالجهة على المستوى الداخلي</vt:lpstr>
      <vt:lpstr>شكرا على حسن انتباهكم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Pechan Driver</dc:creator>
  <cp:lastModifiedBy>Latifa</cp:lastModifiedBy>
  <cp:revision>393</cp:revision>
  <dcterms:created xsi:type="dcterms:W3CDTF">2018-09-04T13:50:00Z</dcterms:created>
  <dcterms:modified xsi:type="dcterms:W3CDTF">2018-11-24T00:09:02Z</dcterms:modified>
</cp:coreProperties>
</file>